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Ubuntu Condensed"/>
      <p:regular r:id="rId40"/>
    </p:embeddedFont>
    <p:embeddedFont>
      <p:font typeface="Lato"/>
      <p:regular r:id="rId41"/>
      <p:bold r:id="rId42"/>
      <p:italic r:id="rId43"/>
      <p:boldItalic r:id="rId44"/>
    </p:embeddedFont>
    <p:embeddedFont>
      <p:font typeface="Lato Light"/>
      <p:regular r:id="rId45"/>
      <p:bold r:id="rId46"/>
      <p:italic r:id="rId47"/>
      <p:boldItalic r:id="rId48"/>
    </p:embeddedFont>
    <p:embeddedFont>
      <p:font typeface="Fira Sans Condensed Medium"/>
      <p:regular r:id="rId49"/>
      <p:bold r:id="rId50"/>
      <p:italic r:id="rId51"/>
      <p:boldItalic r:id="rId52"/>
    </p:embeddedFont>
    <p:embeddedFont>
      <p:font typeface="Fira Sans Extra Condensed Medium"/>
      <p:regular r:id="rId53"/>
      <p:bold r:id="rId54"/>
      <p:italic r:id="rId55"/>
      <p:boldItalic r:id="rId56"/>
    </p:embeddedFont>
    <p:embeddedFont>
      <p:font typeface="Raleway Thin"/>
      <p:bold r:id="rId57"/>
      <p:boldItalic r:id="rId58"/>
    </p:embeddedFont>
    <p:embeddedFont>
      <p:font typeface="Livvic Medium"/>
      <p:regular r:id="rId59"/>
      <p:bold r:id="rId60"/>
      <p:italic r:id="rId61"/>
      <p:boldItalic r:id="rId62"/>
    </p:embeddedFont>
    <p:embeddedFont>
      <p:font typeface="Livv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UbuntuCondensed-regular.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LatoLight-bold.fntdata"/><Relationship Id="rId45" Type="http://schemas.openxmlformats.org/officeDocument/2006/relationships/font" Target="fonts/Lato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LatoLight-boldItalic.fntdata"/><Relationship Id="rId47" Type="http://schemas.openxmlformats.org/officeDocument/2006/relationships/font" Target="fonts/LatoLight-italic.fntdata"/><Relationship Id="rId49" Type="http://schemas.openxmlformats.org/officeDocument/2006/relationships/font" Target="fonts/FiraSansCondensed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62" Type="http://schemas.openxmlformats.org/officeDocument/2006/relationships/font" Target="fonts/LivvicMedium-boldItalic.fntdata"/><Relationship Id="rId61" Type="http://schemas.openxmlformats.org/officeDocument/2006/relationships/font" Target="fonts/LivvicMedium-italic.fntdata"/><Relationship Id="rId20" Type="http://schemas.openxmlformats.org/officeDocument/2006/relationships/slide" Target="slides/slide15.xml"/><Relationship Id="rId64" Type="http://schemas.openxmlformats.org/officeDocument/2006/relationships/font" Target="fonts/Livvic-bold.fntdata"/><Relationship Id="rId63" Type="http://schemas.openxmlformats.org/officeDocument/2006/relationships/font" Target="fonts/Livvic-regular.fntdata"/><Relationship Id="rId22" Type="http://schemas.openxmlformats.org/officeDocument/2006/relationships/slide" Target="slides/slide17.xml"/><Relationship Id="rId66" Type="http://schemas.openxmlformats.org/officeDocument/2006/relationships/font" Target="fonts/Livvic-boldItalic.fntdata"/><Relationship Id="rId21" Type="http://schemas.openxmlformats.org/officeDocument/2006/relationships/slide" Target="slides/slide16.xml"/><Relationship Id="rId65" Type="http://schemas.openxmlformats.org/officeDocument/2006/relationships/font" Target="fonts/Livvic-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ivvic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CondensedMedium-italic.fntdata"/><Relationship Id="rId50" Type="http://schemas.openxmlformats.org/officeDocument/2006/relationships/font" Target="fonts/FiraSansCondensedMedium-bold.fntdata"/><Relationship Id="rId53" Type="http://schemas.openxmlformats.org/officeDocument/2006/relationships/font" Target="fonts/FiraSansExtraCondensedMedium-regular.fntdata"/><Relationship Id="rId52" Type="http://schemas.openxmlformats.org/officeDocument/2006/relationships/font" Target="fonts/FiraSansCondensedMedium-boldItalic.fntdata"/><Relationship Id="rId11" Type="http://schemas.openxmlformats.org/officeDocument/2006/relationships/slide" Target="slides/slide6.xml"/><Relationship Id="rId55" Type="http://schemas.openxmlformats.org/officeDocument/2006/relationships/font" Target="fonts/FiraSansExtraCondensedMedium-italic.fntdata"/><Relationship Id="rId10" Type="http://schemas.openxmlformats.org/officeDocument/2006/relationships/slide" Target="slides/slide5.xml"/><Relationship Id="rId54" Type="http://schemas.openxmlformats.org/officeDocument/2006/relationships/font" Target="fonts/FiraSansExtraCondensedMedium-bold.fntdata"/><Relationship Id="rId13" Type="http://schemas.openxmlformats.org/officeDocument/2006/relationships/slide" Target="slides/slide8.xml"/><Relationship Id="rId57" Type="http://schemas.openxmlformats.org/officeDocument/2006/relationships/font" Target="fonts/RalewayThin-bold.fntdata"/><Relationship Id="rId12" Type="http://schemas.openxmlformats.org/officeDocument/2006/relationships/slide" Target="slides/slide7.xml"/><Relationship Id="rId56" Type="http://schemas.openxmlformats.org/officeDocument/2006/relationships/font" Target="fonts/FiraSansExtraCondensedMedium-boldItalic.fntdata"/><Relationship Id="rId15" Type="http://schemas.openxmlformats.org/officeDocument/2006/relationships/slide" Target="slides/slide10.xml"/><Relationship Id="rId59" Type="http://schemas.openxmlformats.org/officeDocument/2006/relationships/font" Target="fonts/LivvicMedium-regular.fntdata"/><Relationship Id="rId14" Type="http://schemas.openxmlformats.org/officeDocument/2006/relationships/slide" Target="slides/slide9.xml"/><Relationship Id="rId58" Type="http://schemas.openxmlformats.org/officeDocument/2006/relationships/font" Target="fonts/RalewayThin-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spca.org/about-us/press-releases/aspca-estimates-number-pets-living-poverty-their-owners-could-exceed-244"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fanimalcare.org/" TargetMode="External"/><Relationship Id="rId3" Type="http://schemas.openxmlformats.org/officeDocument/2006/relationships/hyperlink" Target="https://www.sfspca.org/" TargetMode="External"/><Relationship Id="rId4" Type="http://schemas.openxmlformats.org/officeDocument/2006/relationships/hyperlink" Target="https://berkeleyhumane.org/" TargetMode="External"/><Relationship Id="rId5" Type="http://schemas.openxmlformats.org/officeDocument/2006/relationships/hyperlink" Target="https://phs-spca.or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bc10.com/article/news/local/sacramento/local-animal-shelters-pandemic-positive/103-debcc7d2-d711-40e6-9abb-87ef76d58a31"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dfd2c2e3c_3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dfd2c2e3c_3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Austin-Travis County saw a steady increase in COVID-19 cases since March 2020, despite stay-at-home orders. Businesses were forced to shutter temporarily in early 2020, which affected the Austin Animal Shelter as well.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dfd2c2e3c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dfd2c2e3c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March 16, the AAC announced that it would close on March 16, 2020. Soon after, on March 25, the stay</a:t>
            </a:r>
            <a:r>
              <a:rPr lang="en"/>
              <a:t> at home order came into effect, which meant losing all of its 500 participating volunteers. The center also did not take any new animals into the facility, and encouraged the </a:t>
            </a:r>
            <a:r>
              <a:rPr lang="en"/>
              <a:t>community</a:t>
            </a:r>
            <a:r>
              <a:rPr lang="en"/>
              <a:t> to help facilitate bringing lost animals back to their owners. Other emergency services for cases </a:t>
            </a:r>
            <a:r>
              <a:rPr lang="en"/>
              <a:t>related to </a:t>
            </a:r>
            <a:r>
              <a:rPr lang="en"/>
              <a:t>rabies quarantine, bite </a:t>
            </a:r>
            <a:r>
              <a:rPr lang="en"/>
              <a:t>investigations, and injured animals are still offered.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May 8, the AAC began offering adoption of dogs to the general public with appointment-only curbside meet and greets at the Austin Animal Center. Intake began again around this time as well, and other services started to become </a:t>
            </a:r>
            <a:r>
              <a:rPr lang="en"/>
              <a:t>available</a:t>
            </a:r>
            <a:r>
              <a:rPr lang="en"/>
              <a:t> by </a:t>
            </a:r>
            <a:r>
              <a:rPr lang="en"/>
              <a:t>appointment only.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dfd2c2e3c_3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dfd2c2e3c_3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60% less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cdfd2c2e3c_3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cdfd2c2e3c_3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AAC often holds big adoption / foster events in the summertime months (June - August). This is from their IG posts:</a:t>
            </a:r>
            <a:endParaRPr/>
          </a:p>
          <a:p>
            <a:pPr indent="-298450" lvl="0" marL="457200" rtl="0" algn="l">
              <a:spcBef>
                <a:spcPts val="0"/>
              </a:spcBef>
              <a:spcAft>
                <a:spcPts val="0"/>
              </a:spcAft>
              <a:buSzPts val="1100"/>
              <a:buAutoNum type="arabicPeriod"/>
            </a:pPr>
            <a:r>
              <a:rPr lang="en"/>
              <a:t>Kitty Palooza (June 22, 2019; June 23, 2018; July 1-2, 2017)</a:t>
            </a:r>
            <a:endParaRPr/>
          </a:p>
          <a:p>
            <a:pPr indent="-298450" lvl="0" marL="457200" rtl="0" algn="l">
              <a:spcBef>
                <a:spcPts val="0"/>
              </a:spcBef>
              <a:spcAft>
                <a:spcPts val="0"/>
              </a:spcAft>
              <a:buSzPts val="1100"/>
              <a:buAutoNum type="arabicPeriod"/>
            </a:pPr>
            <a:r>
              <a:rPr lang="en"/>
              <a:t>Hula Hounds ($20 adoptions) (June 9 - 12, 2017)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the pandemic, these events were either cancelled or became virtual. In the summer of 2020, there were some socially-distanced adoption and foster events that were had both walk-in and appointment options. This still drew significantly fewer people to the center, compared with numbers prior to the pandemic. </a:t>
            </a:r>
            <a:endParaRPr/>
          </a:p>
          <a:p>
            <a:pPr indent="0" lvl="0" marL="0" rtl="0" algn="l">
              <a:spcBef>
                <a:spcPts val="0"/>
              </a:spcBef>
              <a:spcAft>
                <a:spcPts val="0"/>
              </a:spcAft>
              <a:buNone/>
            </a:pPr>
            <a:r>
              <a:rPr lang="en"/>
              <a:t>While it is obvious that the pandemic had an effect on adoptions, and clear that adoptions bounced back, it is not clear that there was a large spike in adoptions.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dfd2c2e3c_3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dfd2c2e3c_3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Along with the decrease in adoption rates, intake has dropped as well at the the onset of the COVID-19 in Austin. </a:t>
            </a:r>
            <a:endParaRPr/>
          </a:p>
          <a:p>
            <a:pPr indent="0" lvl="0" marL="0" rtl="0" algn="l">
              <a:spcBef>
                <a:spcPts val="0"/>
              </a:spcBef>
              <a:spcAft>
                <a:spcPts val="0"/>
              </a:spcAft>
              <a:buNone/>
            </a:pPr>
            <a:r>
              <a:rPr lang="en"/>
              <a:t>This is due to the fact that the AAC stopped taking in animals from mid March to May, and implemented more </a:t>
            </a:r>
            <a:r>
              <a:rPr lang="en"/>
              <a:t>safety</a:t>
            </a:r>
            <a:r>
              <a:rPr lang="en"/>
              <a:t> restrictions once intake </a:t>
            </a:r>
            <a:r>
              <a:rPr lang="en"/>
              <a:t>became</a:t>
            </a:r>
            <a:r>
              <a:rPr lang="en"/>
              <a:t> available again.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dfd2c2e3c_3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cdfd2c2e3c_3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look at a metric that is commonly used in the industry -- the Asilomar Live Release Rate, which is the proportion of Live Outcomes over Total Outcomes. (whereby Live outcomes would include adoptions, transfers, relocations, or return to owner). The Live Release Rate tells us what the % of animals (with an outcome) left the facility with a Live Outcome (adoption, return to owner, etc), as opposed to death, euthanasia, etc. </a:t>
            </a:r>
            <a:endParaRPr/>
          </a:p>
          <a:p>
            <a:pPr indent="0" lvl="0" marL="0" rtl="0" algn="l">
              <a:spcBef>
                <a:spcPts val="0"/>
              </a:spcBef>
              <a:spcAft>
                <a:spcPts val="0"/>
              </a:spcAft>
              <a:buNone/>
            </a:pPr>
            <a:r>
              <a:rPr lang="en"/>
              <a:t>The higher the live release rates, the better, and the Austin Animal center has been maintaining a high LRR so far. In fact, </a:t>
            </a:r>
            <a:r>
              <a:rPr lang="en"/>
              <a:t>Austin Animal Center runs the largest no-kill animal shelter in the United States, providing shelter to more than 18,000 animals each year and animal protection services to all of Austin and Travis County.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compared the LRR for cats and dogs at the AAC since 2018, and we </a:t>
            </a:r>
            <a:r>
              <a:rPr lang="en"/>
              <a:t>noticed</a:t>
            </a:r>
            <a:r>
              <a:rPr lang="en"/>
              <a:t> a dip in LRR for Cats in May 2020. We hypothesized that this may have to do with either 1) Decreased intake in Cats, or 2) decreased live outcomes in cats in May 2020.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dfd2c2e3c_3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dfd2c2e3c_3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Strays and owner surrender make up the most common intake types overall. Notably, </a:t>
            </a:r>
            <a:r>
              <a:rPr i="1" lang="en"/>
              <a:t>Strays</a:t>
            </a:r>
            <a:r>
              <a:rPr lang="en"/>
              <a:t> and </a:t>
            </a:r>
            <a:r>
              <a:rPr i="1" lang="en"/>
              <a:t>Owner Surrenders</a:t>
            </a:r>
            <a:r>
              <a:rPr lang="en"/>
              <a:t> </a:t>
            </a:r>
            <a:r>
              <a:rPr lang="en"/>
              <a:t>plummeted</a:t>
            </a:r>
            <a:r>
              <a:rPr lang="en"/>
              <a:t> in March (likely due to the </a:t>
            </a:r>
            <a:r>
              <a:rPr lang="en"/>
              <a:t>change</a:t>
            </a:r>
            <a:r>
              <a:rPr lang="en"/>
              <a:t> in shelter policies on intakes). The other intake categories remain relatively constant.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drop in intake numbers </a:t>
            </a:r>
            <a:r>
              <a:rPr lang="en"/>
              <a:t>contradicted</a:t>
            </a:r>
            <a:r>
              <a:rPr lang="en"/>
              <a:t> our hypothesis: with 1) the shelter eventually resuming intake operations around May (as seen in the jump around that time) and 2) our </a:t>
            </a:r>
            <a:r>
              <a:rPr lang="en"/>
              <a:t>qualitative</a:t>
            </a:r>
            <a:r>
              <a:rPr lang="en"/>
              <a:t> studies led us to believe that there will be higher intake due to the pandemic forcing some owners out of jobs and homes and needing to give up </a:t>
            </a:r>
            <a:r>
              <a:rPr lang="en"/>
              <a:t>their pets. This led to the question: if the shelter isn’t taking them in, where are these animals going?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308c8d829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308c8d829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dfd2c2e3c_2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cdfd2c2e3c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529"/>
                </a:solidFill>
                <a:highlight>
                  <a:srgbClr val="FFFFFF"/>
                </a:highlight>
              </a:rPr>
              <a:t>Early increases in adoption coupled with sustained decreases in intake resulted in an improved live release rate for homeless animals nationwide. According to the same Covid-19 Impact Report from Shelter Animals Count, 89 percent of homeless dogs and cats left shelters alive from March through June 2020 compared to 86 percent during the same period in 2019. To put this in better context—tens of thousands fewer homeless dogs and cats lost their lives across the country this spring compared to last.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0172c5e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0172c5e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the </a:t>
            </a:r>
            <a:r>
              <a:rPr lang="en"/>
              <a:t>previous</a:t>
            </a:r>
            <a:r>
              <a:rPr lang="en"/>
              <a:t> i</a:t>
            </a:r>
            <a:r>
              <a:rPr lang="en"/>
              <a:t>nformation on decreased intake, increased demand for pets, and need for some owners to give up their long-time pets, we would expect intake to </a:t>
            </a:r>
            <a:r>
              <a:rPr lang="en"/>
              <a:t>increase</a:t>
            </a:r>
            <a:r>
              <a:rPr lang="en"/>
              <a:t> at the shelter. However, due to restrictions and capacity constraints, this was unable to happen. We want to visualize what intake would have looked like under normal conditions in the pandemic period and compare that with actual intake.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6bad7467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bad7467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320f36ae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320f36ae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32007c7b9_5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32007c7b9_5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Compared with the orange line in this graph, representing expected adoptions under normal conditions, adoptions did take a hit but appear to be closing the gap in the later months of the pandemic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0172c5e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0172c5e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adoptions, intake is taking a longer time to catch up with expectations. Note that gap is quite large and this isn’t even accounting for the animals that had to be given up by petowners who lost jobs or homes. Without more intake, more adoptions cannot occur.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dfd2c2e3c_2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dfd2c2e3c_2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Shelters are not able to open with 100% staff capacity because of COVID. Some people also fear that animals can also contract COVID than transmit to humans. Because of this reason and the intent to keep up their live release rates high, shelters are taking in limited number of stray and owner surrendered animals. This has contributed to very low intake in the shelters eventually leading to many animals on the streets and death.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308c8d829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d308c8d829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E2E2E"/>
                </a:solidFill>
              </a:rPr>
              <a:t>In Aug’20, the American Society for the Prevention of Cruelty to Animals released </a:t>
            </a:r>
            <a:r>
              <a:rPr lang="en">
                <a:solidFill>
                  <a:srgbClr val="2E2E2E"/>
                </a:solidFill>
                <a:uFill>
                  <a:noFill/>
                </a:uFill>
                <a:hlinkClick r:id="rId2">
                  <a:extLst>
                    <a:ext uri="{A12FA001-AC4F-418D-AE19-62706E023703}">
                      <ahyp:hlinkClr val="tx"/>
                    </a:ext>
                  </a:extLst>
                </a:hlinkClick>
              </a:rPr>
              <a:t>data</a:t>
            </a:r>
            <a:r>
              <a:rPr lang="en">
                <a:solidFill>
                  <a:srgbClr val="2E2E2E"/>
                </a:solidFill>
              </a:rPr>
              <a:t> estimating that 4.2 million pets will enter poverty in the next six months as a result of the COVID-19 crisis, a 21% increase from pre-pandemic estimates. The total number of animals living in poverty could rise to more than 24.4 million dogs, cats, horses and other animals. This means there are so many animals right now on the streets! This is mainly because countless people have lost their jobs and livelihood. </a:t>
            </a:r>
            <a:endParaRPr>
              <a:solidFill>
                <a:srgbClr val="2E2E2E"/>
              </a:solidFill>
            </a:endParaRPr>
          </a:p>
          <a:p>
            <a:pPr indent="0" lvl="0" marL="0" rtl="0" algn="l">
              <a:spcBef>
                <a:spcPts val="0"/>
              </a:spcBef>
              <a:spcAft>
                <a:spcPts val="0"/>
              </a:spcAft>
              <a:buClr>
                <a:schemeClr val="dk1"/>
              </a:buClr>
              <a:buSzPts val="1100"/>
              <a:buFont typeface="Arial"/>
              <a:buNone/>
            </a:pPr>
            <a:r>
              <a:t/>
            </a:r>
            <a:endParaRPr>
              <a:solidFill>
                <a:srgbClr val="2E2E2E"/>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308c8d82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308c8d82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analysis, one main recommendation that we want to give for Austin Animal Shelter, as well all other Animal Shelters in similar situations, is to increase the intake </a:t>
            </a:r>
            <a:r>
              <a:rPr lang="en"/>
              <a:t>volume</a:t>
            </a:r>
            <a:r>
              <a:rPr lang="en"/>
              <a:t>. Last month, the ASPCA ® (The American Society for the Prevention of Cruelty to Animals) launched a Relief &amp; Recovery Initiative grantingf $2 million in grants to animal welfare organizations. </a:t>
            </a:r>
            <a:r>
              <a:rPr lang="en">
                <a:solidFill>
                  <a:schemeClr val="dk1"/>
                </a:solidFill>
              </a:rPr>
              <a:t>This will help strays and owners who must give up their pets due to the pandemic. </a:t>
            </a:r>
            <a:r>
              <a:rPr lang="en"/>
              <a:t>By increasing intake and adoptions, we increase the live release rate. To effectively take in more animals, we would like like to offer solutions: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308c8d8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308c8d8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one will be </a:t>
            </a:r>
            <a:r>
              <a:rPr lang="en"/>
              <a:t>recruiting</a:t>
            </a:r>
            <a:r>
              <a:rPr lang="en"/>
              <a:t> more volunteers. Volunteers are one of the major staff sources for most animal shelters nationwide. During COVID, the sheltering at </a:t>
            </a:r>
            <a:r>
              <a:rPr lang="en"/>
              <a:t>home</a:t>
            </a:r>
            <a:r>
              <a:rPr lang="en"/>
              <a:t> order and as health concern, decrease in volunteering might be one reason that the lower shelter intake in the past year. However, as the COVID vaccines continues to rollout, 55% percent of Travis county had at least one doses and 23% are fully vaccinated. We </a:t>
            </a:r>
            <a:r>
              <a:rPr lang="en"/>
              <a:t>believe the volunteer resource will go back to pre-covid level in a foreseeable future. </a:t>
            </a:r>
            <a:endParaRPr/>
          </a:p>
          <a:p>
            <a:pPr indent="0" lvl="0" marL="0" rtl="0" algn="l">
              <a:spcBef>
                <a:spcPts val="0"/>
              </a:spcBef>
              <a:spcAft>
                <a:spcPts val="0"/>
              </a:spcAft>
              <a:buNone/>
            </a:pPr>
            <a:r>
              <a:rPr lang="en"/>
              <a:t>Another solution to increase intake is to increase the shelter capacity. By scaling up the infrastructures and spaces, the shelter will be able to take care of animals with resource concern, and larger spaces may also reduce the probability of cross infections of diseases between shelter animals, which in turn may increase the living rate. They can also use community resources such as foster home programs to better allocate the resources according to the seasonal peaks and lows.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d32007c7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d32007c7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third recommendation we would like to offer is to take advantage of the rapidly developed online meeting system to virtualize the adoption process. For example, the shelter can host online summer adoption sessions to attract more attention to the animals and adoption options. Or even set up a remote adoption system. Many people who are passionate about adopting animals might have physical or environmental concerns that stopped them. With remote adoption, they can take care of the animals through sponsorship and live-watch their adopted pet through monitor camera.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last recommendation will be handing out surrender support kit for those </a:t>
            </a:r>
            <a:r>
              <a:rPr lang="en" sz="1050">
                <a:solidFill>
                  <a:schemeClr val="dk1"/>
                </a:solidFill>
                <a:highlight>
                  <a:srgbClr val="FFFFFF"/>
                </a:highlight>
              </a:rPr>
              <a:t>owners </a:t>
            </a:r>
            <a:r>
              <a:rPr lang="en">
                <a:solidFill>
                  <a:schemeClr val="dk1"/>
                </a:solidFill>
                <a:highlight>
                  <a:srgbClr val="FFFFFF"/>
                </a:highlight>
              </a:rPr>
              <a:t>who are struggling with keeping their pets. Give them resources to keep them, or otherwise inform them that they can surrender their pet to the shelter instead of abandoning them. As indicated in our analysis, surrendered pets usually have higher adoption possibilities than abandoned intakes.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32007c7b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32007c7b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collectively take some responsibility to look after our community. Animals are very essential to our community. Until shelters resume at normal </a:t>
            </a:r>
            <a:r>
              <a:rPr lang="en"/>
              <a:t>capacity</a:t>
            </a:r>
            <a:r>
              <a:rPr lang="en"/>
              <a:t> and owners are on their feet, we can look after the animals in our neighborhood by providing food and care. Small actions can collectively make a huge difference in the society!</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6bad74673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6bad74673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watching our </a:t>
            </a:r>
            <a:r>
              <a:rPr lang="en"/>
              <a:t>presentation</a:t>
            </a:r>
            <a:r>
              <a:rPr lang="en"/>
              <a:t>! </a:t>
            </a:r>
            <a:endParaRPr/>
          </a:p>
          <a:p>
            <a:pPr indent="0" lvl="0" marL="0" rtl="0" algn="l">
              <a:spcBef>
                <a:spcPts val="0"/>
              </a:spcBef>
              <a:spcAft>
                <a:spcPts val="0"/>
              </a:spcAft>
              <a:buNone/>
            </a:pPr>
            <a:r>
              <a:rPr lang="en"/>
              <a:t>Below are a few resources that can help support animal shelters around the bay area:</a:t>
            </a:r>
            <a:endParaRPr/>
          </a:p>
          <a:p>
            <a:pPr indent="0" lvl="0" marL="0" rtl="0" algn="l">
              <a:spcBef>
                <a:spcPts val="0"/>
              </a:spcBef>
              <a:spcAft>
                <a:spcPts val="0"/>
              </a:spcAft>
              <a:buNone/>
            </a:pPr>
            <a:r>
              <a:rPr lang="en"/>
              <a:t>SF Animal Care &amp; Control: </a:t>
            </a:r>
            <a:r>
              <a:rPr lang="en" u="sng">
                <a:solidFill>
                  <a:schemeClr val="hlink"/>
                </a:solidFill>
                <a:hlinkClick r:id="rId2"/>
              </a:rPr>
              <a:t>https://www.sfanimalcare.org/</a:t>
            </a:r>
            <a:endParaRPr/>
          </a:p>
          <a:p>
            <a:pPr indent="0" lvl="0" marL="0" rtl="0" algn="l">
              <a:spcBef>
                <a:spcPts val="0"/>
              </a:spcBef>
              <a:spcAft>
                <a:spcPts val="0"/>
              </a:spcAft>
              <a:buNone/>
            </a:pPr>
            <a:r>
              <a:rPr lang="en"/>
              <a:t>SF SPCA: </a:t>
            </a:r>
            <a:r>
              <a:rPr lang="en" u="sng">
                <a:solidFill>
                  <a:schemeClr val="hlink"/>
                </a:solidFill>
                <a:hlinkClick r:id="rId3"/>
              </a:rPr>
              <a:t>https://www.sfspca.org/</a:t>
            </a:r>
            <a:endParaRPr/>
          </a:p>
          <a:p>
            <a:pPr indent="0" lvl="0" marL="0" rtl="0" algn="l">
              <a:spcBef>
                <a:spcPts val="0"/>
              </a:spcBef>
              <a:spcAft>
                <a:spcPts val="0"/>
              </a:spcAft>
              <a:buNone/>
            </a:pPr>
            <a:r>
              <a:rPr lang="en"/>
              <a:t>Berkeley</a:t>
            </a:r>
            <a:r>
              <a:rPr lang="en"/>
              <a:t> Humane: </a:t>
            </a:r>
            <a:r>
              <a:rPr lang="en" u="sng">
                <a:solidFill>
                  <a:schemeClr val="hlink"/>
                </a:solidFill>
                <a:hlinkClick r:id="rId4"/>
              </a:rPr>
              <a:t>https://berkeleyhumane.org/</a:t>
            </a:r>
            <a:endParaRPr/>
          </a:p>
          <a:p>
            <a:pPr indent="0" lvl="0" marL="0" rtl="0" algn="l">
              <a:spcBef>
                <a:spcPts val="0"/>
              </a:spcBef>
              <a:spcAft>
                <a:spcPts val="0"/>
              </a:spcAft>
              <a:buNone/>
            </a:pPr>
            <a:r>
              <a:rPr lang="en"/>
              <a:t>Peninsula</a:t>
            </a:r>
            <a:r>
              <a:rPr lang="en"/>
              <a:t> Humane Society and SPCA: </a:t>
            </a:r>
            <a:r>
              <a:rPr lang="en" u="sng">
                <a:solidFill>
                  <a:schemeClr val="hlink"/>
                </a:solidFill>
                <a:hlinkClick r:id="rId5"/>
              </a:rPr>
              <a:t>https://phs-spca.org/</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308c8d82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308c8d82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32007c7b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d32007c7b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dfd2c2e3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cdfd2c2e3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rgbClr val="2A2A2A"/>
                </a:solidFill>
              </a:rPr>
              <a:t>So many pets have been adopted during the pandemic that shelters are running out. Animal shelters are experiencing a unique problem: As the coronavirus pandemic has kept more residents at home, it has created such a high demand for adopting dogs and cats that the supply is increasingly limited.</a:t>
            </a:r>
            <a:endParaRPr/>
          </a:p>
          <a:p>
            <a:pPr indent="0" lvl="0" marL="0" rtl="0" algn="l">
              <a:spcBef>
                <a:spcPts val="0"/>
              </a:spcBef>
              <a:spcAft>
                <a:spcPts val="0"/>
              </a:spcAft>
              <a:buNone/>
            </a:pPr>
            <a:r>
              <a:rPr lang="en"/>
              <a:t>Link to the article: </a:t>
            </a:r>
            <a:r>
              <a:rPr lang="en" u="sng">
                <a:solidFill>
                  <a:schemeClr val="hlink"/>
                </a:solidFill>
                <a:hlinkClick r:id="rId2"/>
              </a:rPr>
              <a:t>https://www.abc10.com/article/news/local/sacramento/local-animal-shelters-pandemic-positive/103-debcc7d2-d711-40e6-9abb-87ef76d58a31</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0172c5e6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0172c5e6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the adoption boom has been a blessing for new pet owners, saved animals, and shelters, the question of what happens to these animals after </a:t>
            </a:r>
            <a:r>
              <a:rPr lang="en">
                <a:solidFill>
                  <a:schemeClr val="dk1"/>
                </a:solidFill>
              </a:rPr>
              <a:t>people</a:t>
            </a:r>
            <a:r>
              <a:rPr lang="en">
                <a:solidFill>
                  <a:schemeClr val="dk1"/>
                </a:solidFill>
              </a:rPr>
              <a:t> return to work still looms. Link: https://www.sfchronicle.com/local/article/The-Bay-Area-went-crazy-for-pandemic-pets-What-16098575.php?utm_source=newsletter&amp;utm_medium=email&amp;utm_content=briefing&amp;utm_campaign=sfc_baybriefing_am&amp;sid=5beb0817cac67b0a4039df1e#photo-20863484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0172c5e6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0172c5e6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0172c5e6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0172c5e6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AAC here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bad7467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bad74673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0172c5e6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0172c5e6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definitions to clarify before moving on with shelter terminology.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925" y="396350"/>
            <a:ext cx="32064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91825" y="2333500"/>
            <a:ext cx="2538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5400000">
            <a:off x="8039750" y="381000"/>
            <a:ext cx="1457400" cy="1457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8900" y="-394400"/>
            <a:ext cx="4004400" cy="40044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2002501" y="3200077"/>
            <a:ext cx="2172000" cy="666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t>xx%</a:t>
            </a:r>
          </a:p>
        </p:txBody>
      </p:sp>
      <p:sp>
        <p:nvSpPr>
          <p:cNvPr id="50" name="Google Shape;50;p11"/>
          <p:cNvSpPr txBox="1"/>
          <p:nvPr>
            <p:ph idx="1" type="subTitle"/>
          </p:nvPr>
        </p:nvSpPr>
        <p:spPr>
          <a:xfrm flipH="1">
            <a:off x="2135311" y="1656041"/>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solidFill>
                  <a:schemeClr val="dk1"/>
                </a:solidFill>
                <a:latin typeface="Livvic Medium"/>
                <a:ea typeface="Livvic Medium"/>
                <a:cs typeface="Livvic Medium"/>
                <a:sym typeface="Livvic Medium"/>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51" name="Google Shape;51;p11"/>
          <p:cNvSpPr txBox="1"/>
          <p:nvPr>
            <p:ph hasCustomPrompt="1" idx="2" type="title"/>
          </p:nvPr>
        </p:nvSpPr>
        <p:spPr>
          <a:xfrm>
            <a:off x="5415571" y="1896600"/>
            <a:ext cx="1447800" cy="66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1"/>
          <p:cNvSpPr txBox="1"/>
          <p:nvPr>
            <p:ph idx="3" type="subTitle"/>
          </p:nvPr>
        </p:nvSpPr>
        <p:spPr>
          <a:xfrm>
            <a:off x="5180397" y="3410116"/>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solidFill>
                  <a:schemeClr val="dk1"/>
                </a:solidFill>
                <a:latin typeface="Livvic Medium"/>
                <a:ea typeface="Livvic Medium"/>
                <a:cs typeface="Livvic Medium"/>
                <a:sym typeface="Livvic Medium"/>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53" name="Google Shape;53;p11"/>
          <p:cNvSpPr txBox="1"/>
          <p:nvPr>
            <p:ph idx="4" type="subTitle"/>
          </p:nvPr>
        </p:nvSpPr>
        <p:spPr>
          <a:xfrm flipH="1">
            <a:off x="2135250" y="1094055"/>
            <a:ext cx="1906500" cy="61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4" name="Google Shape;54;p11"/>
          <p:cNvSpPr txBox="1"/>
          <p:nvPr>
            <p:ph idx="5" type="subTitle"/>
          </p:nvPr>
        </p:nvSpPr>
        <p:spPr>
          <a:xfrm>
            <a:off x="5180400" y="3786567"/>
            <a:ext cx="1906500" cy="66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5" name="Google Shape;55;p11"/>
          <p:cNvSpPr/>
          <p:nvPr/>
        </p:nvSpPr>
        <p:spPr>
          <a:xfrm>
            <a:off x="-767875" y="3741600"/>
            <a:ext cx="1027500" cy="1027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a:off x="8499950" y="998400"/>
            <a:ext cx="1027500" cy="1027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idx="6"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8" name="Shape 58"/>
        <p:cNvGrpSpPr/>
        <p:nvPr/>
      </p:nvGrpSpPr>
      <p:grpSpPr>
        <a:xfrm>
          <a:off x="0" y="0"/>
          <a:ext cx="0" cy="0"/>
          <a:chOff x="0" y="0"/>
          <a:chExt cx="0" cy="0"/>
        </a:xfrm>
      </p:grpSpPr>
      <p:sp>
        <p:nvSpPr>
          <p:cNvPr id="59" name="Google Shape;59;p12"/>
          <p:cNvSpPr/>
          <p:nvPr/>
        </p:nvSpPr>
        <p:spPr>
          <a:xfrm rot="5400000">
            <a:off x="8690975" y="4133625"/>
            <a:ext cx="810000" cy="8100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p:nvPr/>
        </p:nvSpPr>
        <p:spPr>
          <a:xfrm rot="5400000">
            <a:off x="-388825" y="346550"/>
            <a:ext cx="810000" cy="8100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type="ctrTitle"/>
          </p:nvPr>
        </p:nvSpPr>
        <p:spPr>
          <a:xfrm flipH="1">
            <a:off x="2735660" y="2962504"/>
            <a:ext cx="16305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62" name="Google Shape;62;p12"/>
          <p:cNvSpPr txBox="1"/>
          <p:nvPr>
            <p:ph idx="1" type="subTitle"/>
          </p:nvPr>
        </p:nvSpPr>
        <p:spPr>
          <a:xfrm flipH="1">
            <a:off x="2597644" y="3616400"/>
            <a:ext cx="1906500" cy="8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63" name="Google Shape;63;p12"/>
          <p:cNvSpPr txBox="1"/>
          <p:nvPr>
            <p:ph hasCustomPrompt="1" idx="2" type="title"/>
          </p:nvPr>
        </p:nvSpPr>
        <p:spPr>
          <a:xfrm flipH="1">
            <a:off x="2703904" y="1675889"/>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12"/>
          <p:cNvSpPr txBox="1"/>
          <p:nvPr>
            <p:ph idx="3" type="ctrTitle"/>
          </p:nvPr>
        </p:nvSpPr>
        <p:spPr>
          <a:xfrm flipH="1">
            <a:off x="6515993" y="2962504"/>
            <a:ext cx="20427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65" name="Google Shape;65;p12"/>
          <p:cNvSpPr txBox="1"/>
          <p:nvPr>
            <p:ph idx="4" type="subTitle"/>
          </p:nvPr>
        </p:nvSpPr>
        <p:spPr>
          <a:xfrm flipH="1">
            <a:off x="6584071" y="3616400"/>
            <a:ext cx="1906500" cy="8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66" name="Google Shape;66;p12"/>
          <p:cNvSpPr txBox="1"/>
          <p:nvPr>
            <p:ph hasCustomPrompt="1" idx="5" type="title"/>
          </p:nvPr>
        </p:nvSpPr>
        <p:spPr>
          <a:xfrm flipH="1">
            <a:off x="6690326" y="1675889"/>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2"/>
          <p:cNvSpPr txBox="1"/>
          <p:nvPr>
            <p:ph idx="6" type="ctrTitle"/>
          </p:nvPr>
        </p:nvSpPr>
        <p:spPr>
          <a:xfrm flipH="1">
            <a:off x="787428" y="2962504"/>
            <a:ext cx="15357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68" name="Google Shape;68;p12"/>
          <p:cNvSpPr txBox="1"/>
          <p:nvPr>
            <p:ph idx="7" type="subTitle"/>
          </p:nvPr>
        </p:nvSpPr>
        <p:spPr>
          <a:xfrm flipH="1">
            <a:off x="601998" y="3616400"/>
            <a:ext cx="1906500" cy="8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69" name="Google Shape;69;p12"/>
          <p:cNvSpPr txBox="1"/>
          <p:nvPr>
            <p:ph hasCustomPrompt="1" idx="8" type="title"/>
          </p:nvPr>
        </p:nvSpPr>
        <p:spPr>
          <a:xfrm flipH="1">
            <a:off x="708262" y="1675889"/>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2"/>
          <p:cNvSpPr txBox="1"/>
          <p:nvPr>
            <p:ph idx="9" type="ctrTitle"/>
          </p:nvPr>
        </p:nvSpPr>
        <p:spPr>
          <a:xfrm flipH="1">
            <a:off x="4730387" y="2962504"/>
            <a:ext cx="16305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71" name="Google Shape;71;p12"/>
          <p:cNvSpPr txBox="1"/>
          <p:nvPr>
            <p:ph idx="13" type="subTitle"/>
          </p:nvPr>
        </p:nvSpPr>
        <p:spPr>
          <a:xfrm flipH="1">
            <a:off x="4592385" y="3616400"/>
            <a:ext cx="1906500" cy="8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2" name="Google Shape;72;p12"/>
          <p:cNvSpPr txBox="1"/>
          <p:nvPr>
            <p:ph hasCustomPrompt="1" idx="14" type="title"/>
          </p:nvPr>
        </p:nvSpPr>
        <p:spPr>
          <a:xfrm flipH="1">
            <a:off x="4698643" y="1675889"/>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2"/>
          <p:cNvSpPr txBox="1"/>
          <p:nvPr>
            <p:ph idx="15"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BIG_NUMBER_1">
    <p:spTree>
      <p:nvGrpSpPr>
        <p:cNvPr id="74" name="Shape 74"/>
        <p:cNvGrpSpPr/>
        <p:nvPr/>
      </p:nvGrpSpPr>
      <p:grpSpPr>
        <a:xfrm>
          <a:off x="0" y="0"/>
          <a:ext cx="0" cy="0"/>
          <a:chOff x="0" y="0"/>
          <a:chExt cx="0" cy="0"/>
        </a:xfrm>
      </p:grpSpPr>
      <p:sp>
        <p:nvSpPr>
          <p:cNvPr id="75" name="Google Shape;75;p13"/>
          <p:cNvSpPr txBox="1"/>
          <p:nvPr>
            <p:ph hasCustomPrompt="1" type="title"/>
          </p:nvPr>
        </p:nvSpPr>
        <p:spPr>
          <a:xfrm>
            <a:off x="674625" y="2918788"/>
            <a:ext cx="30645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6" name="Google Shape;76;p13"/>
          <p:cNvSpPr txBox="1"/>
          <p:nvPr>
            <p:ph hasCustomPrompt="1" idx="2" type="title"/>
          </p:nvPr>
        </p:nvSpPr>
        <p:spPr>
          <a:xfrm>
            <a:off x="2944550" y="1279425"/>
            <a:ext cx="30645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7" name="Google Shape;77;p13"/>
          <p:cNvSpPr txBox="1"/>
          <p:nvPr>
            <p:ph hasCustomPrompt="1" idx="3" type="title"/>
          </p:nvPr>
        </p:nvSpPr>
        <p:spPr>
          <a:xfrm>
            <a:off x="5070575" y="2815550"/>
            <a:ext cx="30645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8" name="Google Shape;78;p13"/>
          <p:cNvSpPr txBox="1"/>
          <p:nvPr>
            <p:ph idx="1" type="subTitle"/>
          </p:nvPr>
        </p:nvSpPr>
        <p:spPr>
          <a:xfrm flipH="1">
            <a:off x="1253624" y="3906424"/>
            <a:ext cx="1906500" cy="66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9" name="Google Shape;79;p13"/>
          <p:cNvSpPr txBox="1"/>
          <p:nvPr>
            <p:ph idx="4" type="subTitle"/>
          </p:nvPr>
        </p:nvSpPr>
        <p:spPr>
          <a:xfrm flipH="1">
            <a:off x="3266849" y="2125875"/>
            <a:ext cx="24198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6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0" name="Google Shape;80;p13"/>
          <p:cNvSpPr txBox="1"/>
          <p:nvPr>
            <p:ph idx="5" type="subTitle"/>
          </p:nvPr>
        </p:nvSpPr>
        <p:spPr>
          <a:xfrm flipH="1">
            <a:off x="5795047" y="3930347"/>
            <a:ext cx="1906500" cy="66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1" name="Google Shape;81;p13"/>
          <p:cNvSpPr/>
          <p:nvPr/>
        </p:nvSpPr>
        <p:spPr>
          <a:xfrm>
            <a:off x="8733575" y="2947875"/>
            <a:ext cx="855000" cy="8550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500325" y="854500"/>
            <a:ext cx="855000" cy="8550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txBox="1"/>
          <p:nvPr>
            <p:ph idx="6"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84" name="Shape 84"/>
        <p:cNvGrpSpPr/>
        <p:nvPr/>
      </p:nvGrpSpPr>
      <p:grpSpPr>
        <a:xfrm>
          <a:off x="0" y="0"/>
          <a:ext cx="0" cy="0"/>
          <a:chOff x="0" y="0"/>
          <a:chExt cx="0" cy="0"/>
        </a:xfrm>
      </p:grpSpPr>
      <p:sp>
        <p:nvSpPr>
          <p:cNvPr id="85" name="Google Shape;85;p14"/>
          <p:cNvSpPr txBox="1"/>
          <p:nvPr>
            <p:ph idx="1" type="subTitle"/>
          </p:nvPr>
        </p:nvSpPr>
        <p:spPr>
          <a:xfrm>
            <a:off x="978750" y="2284840"/>
            <a:ext cx="1578000" cy="27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86" name="Google Shape;86;p14"/>
          <p:cNvSpPr txBox="1"/>
          <p:nvPr>
            <p:ph idx="2" type="subTitle"/>
          </p:nvPr>
        </p:nvSpPr>
        <p:spPr>
          <a:xfrm>
            <a:off x="3743100" y="2201140"/>
            <a:ext cx="1657800" cy="36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9pPr>
          </a:lstStyle>
          <a:p/>
        </p:txBody>
      </p:sp>
      <p:sp>
        <p:nvSpPr>
          <p:cNvPr id="87" name="Google Shape;87;p14"/>
          <p:cNvSpPr txBox="1"/>
          <p:nvPr>
            <p:ph idx="3" type="subTitle"/>
          </p:nvPr>
        </p:nvSpPr>
        <p:spPr>
          <a:xfrm>
            <a:off x="6547400" y="2284840"/>
            <a:ext cx="1657800" cy="27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88" name="Google Shape;88;p14"/>
          <p:cNvSpPr txBox="1"/>
          <p:nvPr>
            <p:ph idx="4" type="subTitle"/>
          </p:nvPr>
        </p:nvSpPr>
        <p:spPr>
          <a:xfrm>
            <a:off x="896100" y="2481750"/>
            <a:ext cx="1743300" cy="12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9" name="Google Shape;89;p14"/>
          <p:cNvSpPr txBox="1"/>
          <p:nvPr>
            <p:ph idx="5" type="subTitle"/>
          </p:nvPr>
        </p:nvSpPr>
        <p:spPr>
          <a:xfrm>
            <a:off x="3700350" y="2481750"/>
            <a:ext cx="1743300" cy="12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0" name="Google Shape;90;p14"/>
          <p:cNvSpPr txBox="1"/>
          <p:nvPr>
            <p:ph idx="6" type="subTitle"/>
          </p:nvPr>
        </p:nvSpPr>
        <p:spPr>
          <a:xfrm>
            <a:off x="6504650" y="2481750"/>
            <a:ext cx="1743300" cy="12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1" name="Google Shape;91;p14"/>
          <p:cNvSpPr/>
          <p:nvPr/>
        </p:nvSpPr>
        <p:spPr>
          <a:xfrm rot="-5400000">
            <a:off x="-284275" y="719125"/>
            <a:ext cx="692400" cy="692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rot="-5400000">
            <a:off x="8885400" y="4066125"/>
            <a:ext cx="692400" cy="692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
    <p:spTree>
      <p:nvGrpSpPr>
        <p:cNvPr id="94" name="Shape 94"/>
        <p:cNvGrpSpPr/>
        <p:nvPr/>
      </p:nvGrpSpPr>
      <p:grpSpPr>
        <a:xfrm>
          <a:off x="0" y="0"/>
          <a:ext cx="0" cy="0"/>
          <a:chOff x="0" y="0"/>
          <a:chExt cx="0" cy="0"/>
        </a:xfrm>
      </p:grpSpPr>
      <p:sp>
        <p:nvSpPr>
          <p:cNvPr id="95" name="Google Shape;95;p15"/>
          <p:cNvSpPr/>
          <p:nvPr/>
        </p:nvSpPr>
        <p:spPr>
          <a:xfrm rot="10800000">
            <a:off x="8586425" y="271400"/>
            <a:ext cx="885300" cy="8853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400200" y="3920575"/>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ph idx="1" type="subTitle"/>
          </p:nvPr>
        </p:nvSpPr>
        <p:spPr>
          <a:xfrm>
            <a:off x="6199050" y="3862625"/>
            <a:ext cx="2440500" cy="2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98" name="Google Shape;98;p15"/>
          <p:cNvSpPr txBox="1"/>
          <p:nvPr>
            <p:ph idx="2" type="subTitle"/>
          </p:nvPr>
        </p:nvSpPr>
        <p:spPr>
          <a:xfrm>
            <a:off x="3336550" y="3862625"/>
            <a:ext cx="2470800" cy="2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9pPr>
          </a:lstStyle>
          <a:p/>
        </p:txBody>
      </p:sp>
      <p:sp>
        <p:nvSpPr>
          <p:cNvPr id="99" name="Google Shape;99;p15"/>
          <p:cNvSpPr txBox="1"/>
          <p:nvPr>
            <p:ph idx="3" type="subTitle"/>
          </p:nvPr>
        </p:nvSpPr>
        <p:spPr>
          <a:xfrm>
            <a:off x="6199050" y="1247500"/>
            <a:ext cx="2440500" cy="94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0" name="Google Shape;100;p15"/>
          <p:cNvSpPr txBox="1"/>
          <p:nvPr>
            <p:ph idx="4" type="subTitle"/>
          </p:nvPr>
        </p:nvSpPr>
        <p:spPr>
          <a:xfrm>
            <a:off x="3365525" y="1247500"/>
            <a:ext cx="2412900" cy="94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1" name="Google Shape;101;p15"/>
          <p:cNvSpPr txBox="1"/>
          <p:nvPr>
            <p:ph idx="5" type="subTitle"/>
          </p:nvPr>
        </p:nvSpPr>
        <p:spPr>
          <a:xfrm>
            <a:off x="678125" y="3862625"/>
            <a:ext cx="2470800" cy="2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9pPr>
          </a:lstStyle>
          <a:p/>
        </p:txBody>
      </p:sp>
      <p:sp>
        <p:nvSpPr>
          <p:cNvPr id="102" name="Google Shape;102;p15"/>
          <p:cNvSpPr txBox="1"/>
          <p:nvPr>
            <p:ph idx="6" type="subTitle"/>
          </p:nvPr>
        </p:nvSpPr>
        <p:spPr>
          <a:xfrm>
            <a:off x="707100" y="1247500"/>
            <a:ext cx="2412900" cy="94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5"/>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1">
    <p:spTree>
      <p:nvGrpSpPr>
        <p:cNvPr id="104" name="Shape 104"/>
        <p:cNvGrpSpPr/>
        <p:nvPr/>
      </p:nvGrpSpPr>
      <p:grpSpPr>
        <a:xfrm>
          <a:off x="0" y="0"/>
          <a:ext cx="0" cy="0"/>
          <a:chOff x="0" y="0"/>
          <a:chExt cx="0" cy="0"/>
        </a:xfrm>
      </p:grpSpPr>
      <p:sp>
        <p:nvSpPr>
          <p:cNvPr id="105" name="Google Shape;105;p16"/>
          <p:cNvSpPr/>
          <p:nvPr/>
        </p:nvSpPr>
        <p:spPr>
          <a:xfrm>
            <a:off x="8901850" y="94650"/>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3233700" y="348420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ph idx="1" type="subTitle"/>
          </p:nvPr>
        </p:nvSpPr>
        <p:spPr>
          <a:xfrm>
            <a:off x="6840839" y="1413059"/>
            <a:ext cx="1194600" cy="278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108" name="Google Shape;108;p16"/>
          <p:cNvSpPr txBox="1"/>
          <p:nvPr>
            <p:ph idx="2" type="subTitle"/>
          </p:nvPr>
        </p:nvSpPr>
        <p:spPr>
          <a:xfrm>
            <a:off x="6826139" y="2427100"/>
            <a:ext cx="1209300" cy="278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9pPr>
          </a:lstStyle>
          <a:p/>
        </p:txBody>
      </p:sp>
      <p:sp>
        <p:nvSpPr>
          <p:cNvPr id="109" name="Google Shape;109;p16"/>
          <p:cNvSpPr txBox="1"/>
          <p:nvPr>
            <p:ph idx="3" type="subTitle"/>
          </p:nvPr>
        </p:nvSpPr>
        <p:spPr>
          <a:xfrm>
            <a:off x="6840839" y="3465600"/>
            <a:ext cx="1194600" cy="278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110" name="Google Shape;110;p16"/>
          <p:cNvSpPr txBox="1"/>
          <p:nvPr>
            <p:ph type="ctrTitle"/>
          </p:nvPr>
        </p:nvSpPr>
        <p:spPr>
          <a:xfrm>
            <a:off x="6138482" y="352750"/>
            <a:ext cx="2389200" cy="553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11" name="Google Shape;111;p16"/>
          <p:cNvSpPr txBox="1"/>
          <p:nvPr>
            <p:ph idx="4" type="subTitle"/>
          </p:nvPr>
        </p:nvSpPr>
        <p:spPr>
          <a:xfrm>
            <a:off x="5448539" y="1603721"/>
            <a:ext cx="2586900" cy="55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2" name="Google Shape;112;p16"/>
          <p:cNvSpPr txBox="1"/>
          <p:nvPr>
            <p:ph idx="5" type="subTitle"/>
          </p:nvPr>
        </p:nvSpPr>
        <p:spPr>
          <a:xfrm>
            <a:off x="5448539" y="2612947"/>
            <a:ext cx="2586900" cy="55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3" name="Google Shape;113;p16"/>
          <p:cNvSpPr txBox="1"/>
          <p:nvPr>
            <p:ph idx="6" type="subTitle"/>
          </p:nvPr>
        </p:nvSpPr>
        <p:spPr>
          <a:xfrm>
            <a:off x="5594939" y="3655203"/>
            <a:ext cx="2440500" cy="55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4" name="Shape 114"/>
        <p:cNvGrpSpPr/>
        <p:nvPr/>
      </p:nvGrpSpPr>
      <p:grpSpPr>
        <a:xfrm>
          <a:off x="0" y="0"/>
          <a:ext cx="0" cy="0"/>
          <a:chOff x="0" y="0"/>
          <a:chExt cx="0" cy="0"/>
        </a:xfrm>
      </p:grpSpPr>
      <p:sp>
        <p:nvSpPr>
          <p:cNvPr id="115" name="Google Shape;115;p17"/>
          <p:cNvSpPr txBox="1"/>
          <p:nvPr>
            <p:ph type="ctrTitle"/>
          </p:nvPr>
        </p:nvSpPr>
        <p:spPr>
          <a:xfrm>
            <a:off x="4514150" y="2715233"/>
            <a:ext cx="34494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22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16" name="Google Shape;116;p17"/>
          <p:cNvSpPr txBox="1"/>
          <p:nvPr>
            <p:ph idx="1" type="subTitle"/>
          </p:nvPr>
        </p:nvSpPr>
        <p:spPr>
          <a:xfrm>
            <a:off x="4449950" y="2029800"/>
            <a:ext cx="35778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400"/>
              <a:buNone/>
              <a:defRPr sz="1600">
                <a:solidFill>
                  <a:srgbClr val="434343"/>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7" name="Google Shape;117;p17"/>
          <p:cNvSpPr/>
          <p:nvPr/>
        </p:nvSpPr>
        <p:spPr>
          <a:xfrm>
            <a:off x="8759175" y="15492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118" name="Shape 118"/>
        <p:cNvGrpSpPr/>
        <p:nvPr/>
      </p:nvGrpSpPr>
      <p:grpSpPr>
        <a:xfrm>
          <a:off x="0" y="0"/>
          <a:ext cx="0" cy="0"/>
          <a:chOff x="0" y="0"/>
          <a:chExt cx="0" cy="0"/>
        </a:xfrm>
      </p:grpSpPr>
      <p:sp>
        <p:nvSpPr>
          <p:cNvPr id="119" name="Google Shape;119;p18"/>
          <p:cNvSpPr/>
          <p:nvPr/>
        </p:nvSpPr>
        <p:spPr>
          <a:xfrm>
            <a:off x="148775" y="-84487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855175" y="4768200"/>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ph type="ctrTitle"/>
          </p:nvPr>
        </p:nvSpPr>
        <p:spPr>
          <a:xfrm>
            <a:off x="2845572" y="187270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22" name="Google Shape;122;p18"/>
          <p:cNvSpPr txBox="1"/>
          <p:nvPr>
            <p:ph idx="1" type="subTitle"/>
          </p:nvPr>
        </p:nvSpPr>
        <p:spPr>
          <a:xfrm>
            <a:off x="2845622" y="2229732"/>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3" name="Google Shape;123;p18"/>
          <p:cNvSpPr txBox="1"/>
          <p:nvPr>
            <p:ph idx="2" type="ctrTitle"/>
          </p:nvPr>
        </p:nvSpPr>
        <p:spPr>
          <a:xfrm>
            <a:off x="4735116" y="187270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24" name="Google Shape;124;p18"/>
          <p:cNvSpPr txBox="1"/>
          <p:nvPr>
            <p:ph idx="3" type="subTitle"/>
          </p:nvPr>
        </p:nvSpPr>
        <p:spPr>
          <a:xfrm>
            <a:off x="4735128" y="2229732"/>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5" name="Google Shape;125;p18"/>
          <p:cNvSpPr txBox="1"/>
          <p:nvPr>
            <p:ph idx="4" type="ctrTitle"/>
          </p:nvPr>
        </p:nvSpPr>
        <p:spPr>
          <a:xfrm>
            <a:off x="2845622" y="322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26" name="Google Shape;126;p18"/>
          <p:cNvSpPr txBox="1"/>
          <p:nvPr>
            <p:ph idx="5" type="subTitle"/>
          </p:nvPr>
        </p:nvSpPr>
        <p:spPr>
          <a:xfrm>
            <a:off x="2845622" y="3598398"/>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7" name="Google Shape;127;p18"/>
          <p:cNvSpPr txBox="1"/>
          <p:nvPr>
            <p:ph idx="6" type="ctrTitle"/>
          </p:nvPr>
        </p:nvSpPr>
        <p:spPr>
          <a:xfrm>
            <a:off x="4735122" y="322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28" name="Google Shape;128;p18"/>
          <p:cNvSpPr txBox="1"/>
          <p:nvPr>
            <p:ph idx="7" type="subTitle"/>
          </p:nvPr>
        </p:nvSpPr>
        <p:spPr>
          <a:xfrm>
            <a:off x="4735128" y="3598398"/>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9" name="Google Shape;129;p18"/>
          <p:cNvSpPr txBox="1"/>
          <p:nvPr>
            <p:ph idx="8"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30" name="Shape 130"/>
        <p:cNvGrpSpPr/>
        <p:nvPr/>
      </p:nvGrpSpPr>
      <p:grpSpPr>
        <a:xfrm>
          <a:off x="0" y="0"/>
          <a:ext cx="0" cy="0"/>
          <a:chOff x="0" y="0"/>
          <a:chExt cx="0" cy="0"/>
        </a:xfrm>
      </p:grpSpPr>
      <p:sp>
        <p:nvSpPr>
          <p:cNvPr id="131" name="Google Shape;131;p19"/>
          <p:cNvSpPr/>
          <p:nvPr/>
        </p:nvSpPr>
        <p:spPr>
          <a:xfrm rot="10800000">
            <a:off x="8901525" y="3692400"/>
            <a:ext cx="955500" cy="955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486150" y="722750"/>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txBox="1"/>
          <p:nvPr>
            <p:ph type="ctrTitle"/>
          </p:nvPr>
        </p:nvSpPr>
        <p:spPr>
          <a:xfrm>
            <a:off x="1365726" y="327500"/>
            <a:ext cx="64125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34" name="Google Shape;134;p19"/>
          <p:cNvSpPr txBox="1"/>
          <p:nvPr>
            <p:ph idx="2" type="ctrTitle"/>
          </p:nvPr>
        </p:nvSpPr>
        <p:spPr>
          <a:xfrm>
            <a:off x="1148350" y="155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35" name="Google Shape;135;p19"/>
          <p:cNvSpPr txBox="1"/>
          <p:nvPr>
            <p:ph idx="1" type="subTitle"/>
          </p:nvPr>
        </p:nvSpPr>
        <p:spPr>
          <a:xfrm>
            <a:off x="1148400" y="1889625"/>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6" name="Google Shape;136;p19"/>
          <p:cNvSpPr txBox="1"/>
          <p:nvPr>
            <p:ph idx="3" type="ctrTitle"/>
          </p:nvPr>
        </p:nvSpPr>
        <p:spPr>
          <a:xfrm>
            <a:off x="3790369" y="155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37" name="Google Shape;137;p19"/>
          <p:cNvSpPr txBox="1"/>
          <p:nvPr>
            <p:ph idx="4" type="subTitle"/>
          </p:nvPr>
        </p:nvSpPr>
        <p:spPr>
          <a:xfrm>
            <a:off x="3790381" y="1889625"/>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8" name="Google Shape;138;p19"/>
          <p:cNvSpPr txBox="1"/>
          <p:nvPr>
            <p:ph idx="5" type="ctrTitle"/>
          </p:nvPr>
        </p:nvSpPr>
        <p:spPr>
          <a:xfrm>
            <a:off x="6432350" y="155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39" name="Google Shape;139;p19"/>
          <p:cNvSpPr txBox="1"/>
          <p:nvPr>
            <p:ph idx="6" type="subTitle"/>
          </p:nvPr>
        </p:nvSpPr>
        <p:spPr>
          <a:xfrm>
            <a:off x="6432351" y="1889625"/>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0" name="Google Shape;140;p19"/>
          <p:cNvSpPr txBox="1"/>
          <p:nvPr>
            <p:ph idx="7" type="ctrTitle"/>
          </p:nvPr>
        </p:nvSpPr>
        <p:spPr>
          <a:xfrm>
            <a:off x="1148400" y="321885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41" name="Google Shape;141;p19"/>
          <p:cNvSpPr txBox="1"/>
          <p:nvPr>
            <p:ph idx="8" type="subTitle"/>
          </p:nvPr>
        </p:nvSpPr>
        <p:spPr>
          <a:xfrm>
            <a:off x="1148400" y="3550200"/>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2" name="Google Shape;142;p19"/>
          <p:cNvSpPr txBox="1"/>
          <p:nvPr>
            <p:ph idx="9" type="ctrTitle"/>
          </p:nvPr>
        </p:nvSpPr>
        <p:spPr>
          <a:xfrm>
            <a:off x="3790375" y="321885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43" name="Google Shape;143;p19"/>
          <p:cNvSpPr txBox="1"/>
          <p:nvPr>
            <p:ph idx="13" type="subTitle"/>
          </p:nvPr>
        </p:nvSpPr>
        <p:spPr>
          <a:xfrm>
            <a:off x="3790381" y="3550200"/>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4" name="Google Shape;144;p19"/>
          <p:cNvSpPr txBox="1"/>
          <p:nvPr>
            <p:ph idx="14" type="ctrTitle"/>
          </p:nvPr>
        </p:nvSpPr>
        <p:spPr>
          <a:xfrm>
            <a:off x="6432350" y="321885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45" name="Google Shape;145;p19"/>
          <p:cNvSpPr txBox="1"/>
          <p:nvPr>
            <p:ph idx="15" type="subTitle"/>
          </p:nvPr>
        </p:nvSpPr>
        <p:spPr>
          <a:xfrm>
            <a:off x="6432351" y="3550200"/>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146" name="Shape 146"/>
        <p:cNvGrpSpPr/>
        <p:nvPr/>
      </p:nvGrpSpPr>
      <p:grpSpPr>
        <a:xfrm>
          <a:off x="0" y="0"/>
          <a:ext cx="0" cy="0"/>
          <a:chOff x="0" y="0"/>
          <a:chExt cx="0" cy="0"/>
        </a:xfrm>
      </p:grpSpPr>
      <p:sp>
        <p:nvSpPr>
          <p:cNvPr id="147" name="Google Shape;147;p20"/>
          <p:cNvSpPr txBox="1"/>
          <p:nvPr>
            <p:ph type="ctrTitle"/>
          </p:nvPr>
        </p:nvSpPr>
        <p:spPr>
          <a:xfrm flipH="1">
            <a:off x="3772913" y="628590"/>
            <a:ext cx="2385600" cy="584700"/>
          </a:xfrm>
          <a:prstGeom prst="rect">
            <a:avLst/>
          </a:prstGeom>
          <a:noFill/>
          <a:ln>
            <a:noFill/>
          </a:ln>
        </p:spPr>
        <p:txBody>
          <a:bodyPr anchorCtr="0" anchor="b" bIns="45700" lIns="91425" spcFirstLastPara="1" rIns="91425" wrap="square" tIns="45700">
            <a:noAutofit/>
          </a:bodyPr>
          <a:lstStyle>
            <a:lvl1pPr lvl="0" rtl="0">
              <a:lnSpc>
                <a:spcPct val="90000"/>
              </a:lnSpc>
              <a:spcBef>
                <a:spcPts val="0"/>
              </a:spcBef>
              <a:spcAft>
                <a:spcPts val="0"/>
              </a:spcAft>
              <a:buSzPts val="24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idx="1" type="subTitle"/>
          </p:nvPr>
        </p:nvSpPr>
        <p:spPr>
          <a:xfrm>
            <a:off x="3772913" y="1161919"/>
            <a:ext cx="3259500" cy="12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6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149" name="Google Shape;149;p20"/>
          <p:cNvSpPr txBox="1"/>
          <p:nvPr>
            <p:ph idx="2" type="ctrTitle"/>
          </p:nvPr>
        </p:nvSpPr>
        <p:spPr>
          <a:xfrm flipH="1">
            <a:off x="3139462" y="2774775"/>
            <a:ext cx="2385600" cy="584700"/>
          </a:xfrm>
          <a:prstGeom prst="rect">
            <a:avLst/>
          </a:prstGeom>
          <a:noFill/>
          <a:ln>
            <a:noFill/>
          </a:ln>
        </p:spPr>
        <p:txBody>
          <a:bodyPr anchorCtr="0" anchor="b" bIns="45700" lIns="91425" spcFirstLastPara="1" rIns="91425" wrap="square" tIns="45700">
            <a:noAutofit/>
          </a:bodyPr>
          <a:lstStyle>
            <a:lvl1pPr lvl="0" rtl="0" algn="r">
              <a:lnSpc>
                <a:spcPct val="90000"/>
              </a:lnSpc>
              <a:spcBef>
                <a:spcPts val="0"/>
              </a:spcBef>
              <a:spcAft>
                <a:spcPts val="0"/>
              </a:spcAft>
              <a:buSzPts val="24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0" name="Google Shape;150;p20"/>
          <p:cNvSpPr txBox="1"/>
          <p:nvPr>
            <p:ph idx="3" type="subTitle"/>
          </p:nvPr>
        </p:nvSpPr>
        <p:spPr>
          <a:xfrm>
            <a:off x="2307862" y="3308104"/>
            <a:ext cx="3217200" cy="12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6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151" name="Google Shape;151;p20"/>
          <p:cNvSpPr/>
          <p:nvPr/>
        </p:nvSpPr>
        <p:spPr>
          <a:xfrm>
            <a:off x="8495150" y="1328050"/>
            <a:ext cx="1032300" cy="10323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411250" y="2417750"/>
            <a:ext cx="1032300" cy="10323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4300825" y="-217650"/>
            <a:ext cx="1761900" cy="17619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rot="-5400000">
            <a:off x="-649200" y="4242225"/>
            <a:ext cx="1369200" cy="1369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678550" y="3064819"/>
            <a:ext cx="32565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836650" y="1023556"/>
            <a:ext cx="2940300" cy="136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 name="Google Shape;18;p3"/>
          <p:cNvSpPr txBox="1"/>
          <p:nvPr>
            <p:ph idx="1" type="subTitle"/>
          </p:nvPr>
        </p:nvSpPr>
        <p:spPr>
          <a:xfrm flipH="1">
            <a:off x="1075450" y="3804931"/>
            <a:ext cx="24627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6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8">
    <p:spTree>
      <p:nvGrpSpPr>
        <p:cNvPr id="153" name="Shape 153"/>
        <p:cNvGrpSpPr/>
        <p:nvPr/>
      </p:nvGrpSpPr>
      <p:grpSpPr>
        <a:xfrm>
          <a:off x="0" y="0"/>
          <a:ext cx="0" cy="0"/>
          <a:chOff x="0" y="0"/>
          <a:chExt cx="0" cy="0"/>
        </a:xfrm>
      </p:grpSpPr>
      <p:sp>
        <p:nvSpPr>
          <p:cNvPr id="154" name="Google Shape;154;p21"/>
          <p:cNvSpPr/>
          <p:nvPr/>
        </p:nvSpPr>
        <p:spPr>
          <a:xfrm>
            <a:off x="1299800" y="4643200"/>
            <a:ext cx="1129200" cy="1129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7452950" y="-424100"/>
            <a:ext cx="824400" cy="824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txBox="1"/>
          <p:nvPr>
            <p:ph type="ctrTitle"/>
          </p:nvPr>
        </p:nvSpPr>
        <p:spPr>
          <a:xfrm>
            <a:off x="634275" y="1401100"/>
            <a:ext cx="15633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57" name="Google Shape;157;p21"/>
          <p:cNvSpPr txBox="1"/>
          <p:nvPr>
            <p:ph idx="2" type="ctrTitle"/>
          </p:nvPr>
        </p:nvSpPr>
        <p:spPr>
          <a:xfrm>
            <a:off x="6956000" y="1401100"/>
            <a:ext cx="15633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58" name="Google Shape;158;p21"/>
          <p:cNvSpPr txBox="1"/>
          <p:nvPr>
            <p:ph idx="3" type="ctrTitle"/>
          </p:nvPr>
        </p:nvSpPr>
        <p:spPr>
          <a:xfrm>
            <a:off x="2723950" y="1388571"/>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59" name="Google Shape;159;p21"/>
          <p:cNvSpPr txBox="1"/>
          <p:nvPr>
            <p:ph idx="1" type="subTitle"/>
          </p:nvPr>
        </p:nvSpPr>
        <p:spPr>
          <a:xfrm>
            <a:off x="2724000" y="1719821"/>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0" name="Google Shape;160;p21"/>
          <p:cNvSpPr txBox="1"/>
          <p:nvPr>
            <p:ph idx="4" type="ctrTitle"/>
          </p:nvPr>
        </p:nvSpPr>
        <p:spPr>
          <a:xfrm>
            <a:off x="2723950" y="2668071"/>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61" name="Google Shape;161;p21"/>
          <p:cNvSpPr txBox="1"/>
          <p:nvPr>
            <p:ph idx="5" type="subTitle"/>
          </p:nvPr>
        </p:nvSpPr>
        <p:spPr>
          <a:xfrm>
            <a:off x="2724000" y="2999321"/>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2" name="Google Shape;162;p21"/>
          <p:cNvSpPr txBox="1"/>
          <p:nvPr>
            <p:ph idx="6" type="ctrTitle"/>
          </p:nvPr>
        </p:nvSpPr>
        <p:spPr>
          <a:xfrm>
            <a:off x="4904400" y="1388571"/>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63" name="Google Shape;163;p21"/>
          <p:cNvSpPr txBox="1"/>
          <p:nvPr>
            <p:ph idx="7" type="subTitle"/>
          </p:nvPr>
        </p:nvSpPr>
        <p:spPr>
          <a:xfrm>
            <a:off x="4904450" y="1719821"/>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4" name="Google Shape;164;p21"/>
          <p:cNvSpPr txBox="1"/>
          <p:nvPr>
            <p:ph idx="8" type="ctrTitle"/>
          </p:nvPr>
        </p:nvSpPr>
        <p:spPr>
          <a:xfrm>
            <a:off x="4904400" y="2668071"/>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65" name="Google Shape;165;p21"/>
          <p:cNvSpPr txBox="1"/>
          <p:nvPr>
            <p:ph idx="9" type="subTitle"/>
          </p:nvPr>
        </p:nvSpPr>
        <p:spPr>
          <a:xfrm>
            <a:off x="4904450" y="2999321"/>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6" name="Google Shape;166;p21"/>
          <p:cNvSpPr txBox="1"/>
          <p:nvPr>
            <p:ph idx="13"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9">
    <p:spTree>
      <p:nvGrpSpPr>
        <p:cNvPr id="167" name="Shape 167"/>
        <p:cNvGrpSpPr/>
        <p:nvPr/>
      </p:nvGrpSpPr>
      <p:grpSpPr>
        <a:xfrm>
          <a:off x="0" y="0"/>
          <a:ext cx="0" cy="0"/>
          <a:chOff x="0" y="0"/>
          <a:chExt cx="0" cy="0"/>
        </a:xfrm>
      </p:grpSpPr>
      <p:sp>
        <p:nvSpPr>
          <p:cNvPr id="168" name="Google Shape;168;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9" name="Google Shape;169;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0" name="Google Shape;170;p22"/>
          <p:cNvSpPr/>
          <p:nvPr/>
        </p:nvSpPr>
        <p:spPr>
          <a:xfrm>
            <a:off x="162400" y="4777325"/>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71" name="Shape 171"/>
        <p:cNvGrpSpPr/>
        <p:nvPr/>
      </p:nvGrpSpPr>
      <p:grpSpPr>
        <a:xfrm>
          <a:off x="0" y="0"/>
          <a:ext cx="0" cy="0"/>
          <a:chOff x="0" y="0"/>
          <a:chExt cx="0" cy="0"/>
        </a:xfrm>
      </p:grpSpPr>
      <p:sp>
        <p:nvSpPr>
          <p:cNvPr id="172" name="Google Shape;172;p23"/>
          <p:cNvSpPr/>
          <p:nvPr/>
        </p:nvSpPr>
        <p:spPr>
          <a:xfrm>
            <a:off x="4477900" y="-32175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166725" y="484080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txBox="1"/>
          <p:nvPr>
            <p:ph type="title"/>
          </p:nvPr>
        </p:nvSpPr>
        <p:spPr>
          <a:xfrm>
            <a:off x="631461" y="387025"/>
            <a:ext cx="3162000" cy="11214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5" name="Google Shape;175;p23"/>
          <p:cNvSpPr txBox="1"/>
          <p:nvPr>
            <p:ph idx="1" type="subTitle"/>
          </p:nvPr>
        </p:nvSpPr>
        <p:spPr>
          <a:xfrm>
            <a:off x="631461" y="1332392"/>
            <a:ext cx="2960400" cy="135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 name="Google Shape;176;p23"/>
          <p:cNvSpPr txBox="1"/>
          <p:nvPr/>
        </p:nvSpPr>
        <p:spPr>
          <a:xfrm>
            <a:off x="627077" y="3394125"/>
            <a:ext cx="3231000" cy="93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Lato Light"/>
                <a:ea typeface="Lato Light"/>
                <a:cs typeface="Lato Light"/>
                <a:sym typeface="Lato Light"/>
              </a:rPr>
              <a:t>CREDITS: This presentation template was created by </a:t>
            </a:r>
            <a:r>
              <a:rPr lang="en" sz="12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1"/>
                </a:solidFill>
                <a:latin typeface="Lato Light"/>
                <a:ea typeface="Lato Light"/>
                <a:cs typeface="Lato Light"/>
                <a:sym typeface="Lato Light"/>
              </a:rPr>
              <a:t>, including icons by </a:t>
            </a:r>
            <a:r>
              <a:rPr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Light"/>
                <a:ea typeface="Lato Light"/>
                <a:cs typeface="Lato Light"/>
                <a:sym typeface="Lato Light"/>
              </a:rPr>
              <a:t>, and infographics &amp; images by </a:t>
            </a:r>
            <a:r>
              <a:rPr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endParaRPr sz="1200">
              <a:solidFill>
                <a:schemeClr val="dk1"/>
              </a:solidFill>
              <a:latin typeface="Lato Light"/>
              <a:ea typeface="Lato Light"/>
              <a:cs typeface="Lato Light"/>
              <a:sym typeface="Lato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177" name="Shape 177"/>
        <p:cNvGrpSpPr/>
        <p:nvPr/>
      </p:nvGrpSpPr>
      <p:grpSpPr>
        <a:xfrm>
          <a:off x="0" y="0"/>
          <a:ext cx="0" cy="0"/>
          <a:chOff x="0" y="0"/>
          <a:chExt cx="0" cy="0"/>
        </a:xfrm>
      </p:grpSpPr>
      <p:sp>
        <p:nvSpPr>
          <p:cNvPr id="178" name="Google Shape;178;p24"/>
          <p:cNvSpPr/>
          <p:nvPr/>
        </p:nvSpPr>
        <p:spPr>
          <a:xfrm>
            <a:off x="-767875" y="3741600"/>
            <a:ext cx="1027500" cy="1027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8476025" y="1010350"/>
            <a:ext cx="1027500" cy="1027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ph idx="1" type="body"/>
          </p:nvPr>
        </p:nvSpPr>
        <p:spPr>
          <a:xfrm>
            <a:off x="624450" y="1389600"/>
            <a:ext cx="7666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1" name="Google Shape;181;p24"/>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2">
  <p:cSld name="CUSTOM_10_1">
    <p:spTree>
      <p:nvGrpSpPr>
        <p:cNvPr id="182" name="Shape 182"/>
        <p:cNvGrpSpPr/>
        <p:nvPr/>
      </p:nvGrpSpPr>
      <p:grpSpPr>
        <a:xfrm>
          <a:off x="0" y="0"/>
          <a:ext cx="0" cy="0"/>
          <a:chOff x="0" y="0"/>
          <a:chExt cx="0" cy="0"/>
        </a:xfrm>
      </p:grpSpPr>
      <p:sp>
        <p:nvSpPr>
          <p:cNvPr id="183" name="Google Shape;183;p25"/>
          <p:cNvSpPr txBox="1"/>
          <p:nvPr>
            <p:ph idx="1" type="body"/>
          </p:nvPr>
        </p:nvSpPr>
        <p:spPr>
          <a:xfrm>
            <a:off x="624450" y="1389600"/>
            <a:ext cx="78951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4" name="Google Shape;184;p25"/>
          <p:cNvSpPr txBox="1"/>
          <p:nvPr>
            <p:ph idx="2" type="body"/>
          </p:nvPr>
        </p:nvSpPr>
        <p:spPr>
          <a:xfrm>
            <a:off x="624450" y="1389600"/>
            <a:ext cx="3789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5" name="Google Shape;185;p25"/>
          <p:cNvSpPr txBox="1"/>
          <p:nvPr>
            <p:ph idx="3" type="body"/>
          </p:nvPr>
        </p:nvSpPr>
        <p:spPr>
          <a:xfrm>
            <a:off x="4798783" y="1389600"/>
            <a:ext cx="3789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6" name="Google Shape;186;p25"/>
          <p:cNvSpPr/>
          <p:nvPr/>
        </p:nvSpPr>
        <p:spPr>
          <a:xfrm>
            <a:off x="8729125" y="4058475"/>
            <a:ext cx="670500" cy="670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222375" y="540000"/>
            <a:ext cx="670500" cy="670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89" name="Shape 189"/>
        <p:cNvGrpSpPr/>
        <p:nvPr/>
      </p:nvGrpSpPr>
      <p:grpSpPr>
        <a:xfrm>
          <a:off x="0" y="0"/>
          <a:ext cx="0" cy="0"/>
          <a:chOff x="0" y="0"/>
          <a:chExt cx="0" cy="0"/>
        </a:xfrm>
      </p:grpSpPr>
      <p:sp>
        <p:nvSpPr>
          <p:cNvPr id="190" name="Google Shape;190;p26"/>
          <p:cNvSpPr/>
          <p:nvPr/>
        </p:nvSpPr>
        <p:spPr>
          <a:xfrm>
            <a:off x="7019600" y="-102467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2563975" y="4928725"/>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spTree>
      <p:nvGrpSpPr>
        <p:cNvPr id="193" name="Shape 193"/>
        <p:cNvGrpSpPr/>
        <p:nvPr/>
      </p:nvGrpSpPr>
      <p:grpSpPr>
        <a:xfrm>
          <a:off x="0" y="0"/>
          <a:ext cx="0" cy="0"/>
          <a:chOff x="0" y="0"/>
          <a:chExt cx="0" cy="0"/>
        </a:xfrm>
      </p:grpSpPr>
      <p:sp>
        <p:nvSpPr>
          <p:cNvPr id="194" name="Google Shape;194;p27"/>
          <p:cNvSpPr/>
          <p:nvPr/>
        </p:nvSpPr>
        <p:spPr>
          <a:xfrm rot="10800000">
            <a:off x="2551394" y="3667539"/>
            <a:ext cx="1562400" cy="1562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rot="10800000">
            <a:off x="-615556" y="392264"/>
            <a:ext cx="1562400" cy="1562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7" name="Shape 197"/>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8" name="Shape 198"/>
        <p:cNvGrpSpPr/>
        <p:nvPr/>
      </p:nvGrpSpPr>
      <p:grpSpPr>
        <a:xfrm>
          <a:off x="0" y="0"/>
          <a:ext cx="0" cy="0"/>
          <a:chOff x="0" y="0"/>
          <a:chExt cx="0" cy="0"/>
        </a:xfrm>
      </p:grpSpPr>
      <p:sp>
        <p:nvSpPr>
          <p:cNvPr id="199" name="Google Shape;199;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29"/>
          <p:cNvGrpSpPr/>
          <p:nvPr/>
        </p:nvGrpSpPr>
        <p:grpSpPr>
          <a:xfrm>
            <a:off x="830392" y="1191256"/>
            <a:ext cx="745763" cy="45826"/>
            <a:chOff x="4580561" y="2589004"/>
            <a:chExt cx="1064464" cy="25200"/>
          </a:xfrm>
        </p:grpSpPr>
        <p:sp>
          <p:nvSpPr>
            <p:cNvPr id="201" name="Google Shape;201;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04" name="Google Shape;204;p29"/>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5" name="Google Shape;205;p2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6" name="Google Shape;206;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211" name="Shape 211"/>
        <p:cNvGrpSpPr/>
        <p:nvPr/>
      </p:nvGrpSpPr>
      <p:grpSpPr>
        <a:xfrm>
          <a:off x="0" y="0"/>
          <a:ext cx="0" cy="0"/>
          <a:chOff x="0" y="0"/>
          <a:chExt cx="0" cy="0"/>
        </a:xfrm>
      </p:grpSpPr>
      <p:sp>
        <p:nvSpPr>
          <p:cNvPr id="212" name="Google Shape;212;p3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31"/>
          <p:cNvGrpSpPr/>
          <p:nvPr/>
        </p:nvGrpSpPr>
        <p:grpSpPr>
          <a:xfrm>
            <a:off x="830392" y="1191256"/>
            <a:ext cx="745763" cy="45826"/>
            <a:chOff x="4580561" y="2589004"/>
            <a:chExt cx="1064464" cy="25200"/>
          </a:xfrm>
        </p:grpSpPr>
        <p:sp>
          <p:nvSpPr>
            <p:cNvPr id="214" name="Google Shape;214;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1"/>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17" name="Google Shape;217;p31"/>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8" name="Google Shape;218;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596100" y="394545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603657" y="349561"/>
            <a:ext cx="3291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616500" y="1711125"/>
            <a:ext cx="2459700" cy="21480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16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9" name="Shape 219"/>
        <p:cNvGrpSpPr/>
        <p:nvPr/>
      </p:nvGrpSpPr>
      <p:grpSpPr>
        <a:xfrm>
          <a:off x="0" y="0"/>
          <a:ext cx="0" cy="0"/>
          <a:chOff x="0" y="0"/>
          <a:chExt cx="0" cy="0"/>
        </a:xfrm>
      </p:grpSpPr>
      <p:grpSp>
        <p:nvGrpSpPr>
          <p:cNvPr id="220" name="Google Shape;220;p32"/>
          <p:cNvGrpSpPr/>
          <p:nvPr/>
        </p:nvGrpSpPr>
        <p:grpSpPr>
          <a:xfrm>
            <a:off x="830392" y="1191256"/>
            <a:ext cx="745763" cy="45826"/>
            <a:chOff x="4580561" y="2589004"/>
            <a:chExt cx="1064464" cy="25200"/>
          </a:xfrm>
        </p:grpSpPr>
        <p:sp>
          <p:nvSpPr>
            <p:cNvPr id="221" name="Google Shape;221;p3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3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4" name="Google Shape;224;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5" name="Shape 225"/>
        <p:cNvGrpSpPr/>
        <p:nvPr/>
      </p:nvGrpSpPr>
      <p:grpSpPr>
        <a:xfrm>
          <a:off x="0" y="0"/>
          <a:ext cx="0" cy="0"/>
          <a:chOff x="0" y="0"/>
          <a:chExt cx="0" cy="0"/>
        </a:xfrm>
      </p:grpSpPr>
      <p:sp>
        <p:nvSpPr>
          <p:cNvPr id="226" name="Google Shape;226;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33"/>
          <p:cNvGrpSpPr/>
          <p:nvPr/>
        </p:nvGrpSpPr>
        <p:grpSpPr>
          <a:xfrm>
            <a:off x="830392" y="1191256"/>
            <a:ext cx="745763" cy="45826"/>
            <a:chOff x="4580561" y="2589004"/>
            <a:chExt cx="1064464" cy="25200"/>
          </a:xfrm>
        </p:grpSpPr>
        <p:sp>
          <p:nvSpPr>
            <p:cNvPr id="228" name="Google Shape;228;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3"/>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31" name="Google Shape;231;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32" name="Google Shape;232;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3" name="Shape 233"/>
        <p:cNvGrpSpPr/>
        <p:nvPr/>
      </p:nvGrpSpPr>
      <p:grpSpPr>
        <a:xfrm>
          <a:off x="0" y="0"/>
          <a:ext cx="0" cy="0"/>
          <a:chOff x="0" y="0"/>
          <a:chExt cx="0" cy="0"/>
        </a:xfrm>
      </p:grpSpPr>
      <p:sp>
        <p:nvSpPr>
          <p:cNvPr id="234" name="Google Shape;234;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34"/>
          <p:cNvGrpSpPr/>
          <p:nvPr/>
        </p:nvGrpSpPr>
        <p:grpSpPr>
          <a:xfrm>
            <a:off x="830392" y="1191256"/>
            <a:ext cx="745763" cy="45826"/>
            <a:chOff x="4580561" y="2589004"/>
            <a:chExt cx="1064464" cy="25200"/>
          </a:xfrm>
        </p:grpSpPr>
        <p:sp>
          <p:nvSpPr>
            <p:cNvPr id="236" name="Google Shape;236;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34"/>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39" name="Google Shape;239;p3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0" name="Google Shape;240;p3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1" name="Google Shape;241;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35"/>
          <p:cNvGrpSpPr/>
          <p:nvPr/>
        </p:nvGrpSpPr>
        <p:grpSpPr>
          <a:xfrm>
            <a:off x="830392" y="1191256"/>
            <a:ext cx="745763" cy="45826"/>
            <a:chOff x="4580561" y="2589004"/>
            <a:chExt cx="1064464" cy="25200"/>
          </a:xfrm>
        </p:grpSpPr>
        <p:sp>
          <p:nvSpPr>
            <p:cNvPr id="245" name="Google Shape;245;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3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48" name="Google Shape;248;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sp>
        <p:nvSpPr>
          <p:cNvPr id="250" name="Google Shape;250;p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36"/>
          <p:cNvGrpSpPr/>
          <p:nvPr/>
        </p:nvGrpSpPr>
        <p:grpSpPr>
          <a:xfrm>
            <a:off x="830392" y="1191256"/>
            <a:ext cx="745763" cy="45826"/>
            <a:chOff x="4580561" y="2589004"/>
            <a:chExt cx="1064464" cy="25200"/>
          </a:xfrm>
        </p:grpSpPr>
        <p:sp>
          <p:nvSpPr>
            <p:cNvPr id="252" name="Google Shape;252;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36"/>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55" name="Google Shape;255;p36"/>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6" name="Google Shape;256;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57" name="Shape 257"/>
        <p:cNvGrpSpPr/>
        <p:nvPr/>
      </p:nvGrpSpPr>
      <p:grpSpPr>
        <a:xfrm>
          <a:off x="0" y="0"/>
          <a:ext cx="0" cy="0"/>
          <a:chOff x="0" y="0"/>
          <a:chExt cx="0" cy="0"/>
        </a:xfrm>
      </p:grpSpPr>
      <p:grpSp>
        <p:nvGrpSpPr>
          <p:cNvPr id="258" name="Google Shape;258;p37"/>
          <p:cNvGrpSpPr/>
          <p:nvPr/>
        </p:nvGrpSpPr>
        <p:grpSpPr>
          <a:xfrm>
            <a:off x="830392" y="4169130"/>
            <a:ext cx="745763" cy="45826"/>
            <a:chOff x="4580561" y="2589004"/>
            <a:chExt cx="1064464" cy="25200"/>
          </a:xfrm>
        </p:grpSpPr>
        <p:sp>
          <p:nvSpPr>
            <p:cNvPr id="259" name="Google Shape;259;p3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62" name="Google Shape;262;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3" name="Shape 263"/>
        <p:cNvGrpSpPr/>
        <p:nvPr/>
      </p:nvGrpSpPr>
      <p:grpSpPr>
        <a:xfrm>
          <a:off x="0" y="0"/>
          <a:ext cx="0" cy="0"/>
          <a:chOff x="0" y="0"/>
          <a:chExt cx="0" cy="0"/>
        </a:xfrm>
      </p:grpSpPr>
      <p:sp>
        <p:nvSpPr>
          <p:cNvPr id="264" name="Google Shape;264;p38"/>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8"/>
          <p:cNvGrpSpPr/>
          <p:nvPr/>
        </p:nvGrpSpPr>
        <p:grpSpPr>
          <a:xfrm>
            <a:off x="830392" y="1191256"/>
            <a:ext cx="745763" cy="45826"/>
            <a:chOff x="4580561" y="2589004"/>
            <a:chExt cx="1064464" cy="25200"/>
          </a:xfrm>
        </p:grpSpPr>
        <p:sp>
          <p:nvSpPr>
            <p:cNvPr id="266" name="Google Shape;266;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69" name="Google Shape;269;p38"/>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0" name="Google Shape;270;p38"/>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71" name="Google Shape;271;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2" name="Shape 272"/>
        <p:cNvGrpSpPr/>
        <p:nvPr/>
      </p:nvGrpSpPr>
      <p:grpSpPr>
        <a:xfrm>
          <a:off x="0" y="0"/>
          <a:ext cx="0" cy="0"/>
          <a:chOff x="0" y="0"/>
          <a:chExt cx="0" cy="0"/>
        </a:xfrm>
      </p:grpSpPr>
      <p:sp>
        <p:nvSpPr>
          <p:cNvPr id="273" name="Google Shape;273;p39"/>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74" name="Google Shape;274;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75" name="Shape 275"/>
        <p:cNvGrpSpPr/>
        <p:nvPr/>
      </p:nvGrpSpPr>
      <p:grpSpPr>
        <a:xfrm>
          <a:off x="0" y="0"/>
          <a:ext cx="0" cy="0"/>
          <a:chOff x="0" y="0"/>
          <a:chExt cx="0" cy="0"/>
        </a:xfrm>
      </p:grpSpPr>
      <p:grpSp>
        <p:nvGrpSpPr>
          <p:cNvPr id="276" name="Google Shape;276;p40"/>
          <p:cNvGrpSpPr/>
          <p:nvPr/>
        </p:nvGrpSpPr>
        <p:grpSpPr>
          <a:xfrm>
            <a:off x="830392" y="4169130"/>
            <a:ext cx="745763" cy="45826"/>
            <a:chOff x="4580561" y="2589004"/>
            <a:chExt cx="1064464" cy="25200"/>
          </a:xfrm>
        </p:grpSpPr>
        <p:sp>
          <p:nvSpPr>
            <p:cNvPr id="277" name="Google Shape;277;p4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40"/>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80" name="Google Shape;280;p40"/>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281" name="Google Shape;281;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2" name="Shape 282"/>
        <p:cNvGrpSpPr/>
        <p:nvPr/>
      </p:nvGrpSpPr>
      <p:grpSpPr>
        <a:xfrm>
          <a:off x="0" y="0"/>
          <a:ext cx="0" cy="0"/>
          <a:chOff x="0" y="0"/>
          <a:chExt cx="0" cy="0"/>
        </a:xfrm>
      </p:grpSpPr>
      <p:sp>
        <p:nvSpPr>
          <p:cNvPr id="283" name="Google Shape;283;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a:off x="-548075" y="-88340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8050800" y="4800300"/>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ctrTitle"/>
          </p:nvPr>
        </p:nvSpPr>
        <p:spPr>
          <a:xfrm>
            <a:off x="583375" y="344082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27" name="Google Shape;27;p5"/>
          <p:cNvSpPr txBox="1"/>
          <p:nvPr>
            <p:ph idx="1" type="subTitle"/>
          </p:nvPr>
        </p:nvSpPr>
        <p:spPr>
          <a:xfrm>
            <a:off x="583425" y="3804182"/>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 name="Google Shape;28;p5"/>
          <p:cNvSpPr txBox="1"/>
          <p:nvPr>
            <p:ph idx="2" type="ctrTitle"/>
          </p:nvPr>
        </p:nvSpPr>
        <p:spPr>
          <a:xfrm>
            <a:off x="7110179" y="172342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29" name="Google Shape;29;p5"/>
          <p:cNvSpPr txBox="1"/>
          <p:nvPr>
            <p:ph idx="3" type="subTitle"/>
          </p:nvPr>
        </p:nvSpPr>
        <p:spPr>
          <a:xfrm>
            <a:off x="7110179" y="2093303"/>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0" name="Google Shape;30;p5"/>
          <p:cNvSpPr txBox="1"/>
          <p:nvPr>
            <p:ph idx="4"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rot="10800000">
            <a:off x="-296495" y="4223406"/>
            <a:ext cx="760200" cy="760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rot="10800000">
            <a:off x="8719105" y="192206"/>
            <a:ext cx="760200" cy="760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p:nvPr/>
        </p:nvSpPr>
        <p:spPr>
          <a:xfrm>
            <a:off x="253125" y="421535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a:off x="2438975" y="-6112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5736800" y="355641"/>
            <a:ext cx="2808000" cy="7557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5416400" y="1408716"/>
            <a:ext cx="3128400" cy="31794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585150" y="3554550"/>
            <a:ext cx="4435800" cy="854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2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ivvic Medium"/>
              <a:buNone/>
              <a:defRPr sz="2800">
                <a:solidFill>
                  <a:schemeClr val="dk1"/>
                </a:solidFill>
                <a:latin typeface="Livvic Medium"/>
                <a:ea typeface="Livvic Medium"/>
                <a:cs typeface="Livvic Medium"/>
                <a:sym typeface="Livvic Medium"/>
              </a:defRPr>
            </a:lvl1pPr>
            <a:lvl2pPr lvl="1">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2pPr>
            <a:lvl3pPr lvl="2">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3pPr>
            <a:lvl4pPr lvl="3">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4pPr>
            <a:lvl5pPr lvl="4">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5pPr>
            <a:lvl6pPr lvl="5">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6pPr>
            <a:lvl7pPr lvl="6">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7pPr>
            <a:lvl8pPr lvl="7">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8pPr>
            <a:lvl9pPr lvl="8">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Light"/>
              <a:buChar char="●"/>
              <a:defRPr sz="1800">
                <a:solidFill>
                  <a:schemeClr val="dk1"/>
                </a:solidFill>
                <a:latin typeface="Lato Light"/>
                <a:ea typeface="Lato Light"/>
                <a:cs typeface="Lato Light"/>
                <a:sym typeface="Lato Light"/>
              </a:defRPr>
            </a:lvl1pPr>
            <a:lvl2pPr indent="-317500" lvl="1" marL="9144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2pPr>
            <a:lvl3pPr indent="-317500" lvl="2" marL="13716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3pPr>
            <a:lvl4pPr indent="-317500" lvl="3" marL="18288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4pPr>
            <a:lvl5pPr indent="-317500" lvl="4" marL="22860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5pPr>
            <a:lvl6pPr indent="-317500" lvl="5" marL="27432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6pPr>
            <a:lvl7pPr indent="-317500" lvl="6" marL="32004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7pPr>
            <a:lvl8pPr indent="-317500" lvl="7" marL="36576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8pPr>
            <a:lvl9pPr indent="-317500" lvl="8" marL="4114800">
              <a:lnSpc>
                <a:spcPct val="115000"/>
              </a:lnSpc>
              <a:spcBef>
                <a:spcPts val="1600"/>
              </a:spcBef>
              <a:spcAft>
                <a:spcPts val="1600"/>
              </a:spcAft>
              <a:buClr>
                <a:schemeClr val="dk1"/>
              </a:buClr>
              <a:buSzPts val="1400"/>
              <a:buFont typeface="Lato Light"/>
              <a:buChar char="■"/>
              <a:defRPr>
                <a:solidFill>
                  <a:schemeClr val="dk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209" name="Google Shape;209;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210" name="Google Shape;210;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hyperlink" Target="https://www.shelteranimalscount.org/COVID-1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hyperlink" Target="https://www.aspca.org/about-us/press-releases/aspca-estimates-number-pets-living-poverty-their-owners-could-exceed-24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hyperlink" Target="https://www.kxan.com/texas-coronavirus-vaccine/maps-how-many-people-are-fully-vaccinated-against-covid-19-in-your-zip-code/" TargetMode="External"/><Relationship Id="rId4" Type="http://schemas.openxmlformats.org/officeDocument/2006/relationships/hyperlink" Target="https://www.aspca.org/about-us/press-releases/aspca-commits-5-million-covid-19-relief-recovery-initiative-help-animal" TargetMode="External"/><Relationship Id="rId5" Type="http://schemas.openxmlformats.org/officeDocument/2006/relationships/hyperlink" Target="https://www.abc10.com/article/news/local/sacramento/local-animal-shelters-pandemic-positive/103-debcc7d2-d711-40e6-9abb-87ef76d58a3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ata.austintexas.gov"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2"/>
          <p:cNvSpPr txBox="1"/>
          <p:nvPr>
            <p:ph type="ctrTitle"/>
          </p:nvPr>
        </p:nvSpPr>
        <p:spPr>
          <a:xfrm>
            <a:off x="76925" y="167750"/>
            <a:ext cx="41502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200">
                <a:solidFill>
                  <a:srgbClr val="1A1A1A"/>
                </a:solidFill>
                <a:latin typeface="Raleway"/>
                <a:ea typeface="Raleway"/>
                <a:cs typeface="Raleway"/>
                <a:sym typeface="Raleway"/>
              </a:rPr>
              <a:t>Post-Pandemic Puppers</a:t>
            </a:r>
            <a:endParaRPr b="1" sz="4200">
              <a:solidFill>
                <a:srgbClr val="1A1A1A"/>
              </a:solidFill>
              <a:latin typeface="Raleway"/>
              <a:ea typeface="Raleway"/>
              <a:cs typeface="Raleway"/>
              <a:sym typeface="Raleway"/>
            </a:endParaRPr>
          </a:p>
          <a:p>
            <a:pPr indent="0" lvl="0" marL="0" rtl="0" algn="l">
              <a:spcBef>
                <a:spcPts val="0"/>
              </a:spcBef>
              <a:spcAft>
                <a:spcPts val="0"/>
              </a:spcAft>
              <a:buNone/>
            </a:pPr>
            <a:r>
              <a:rPr b="1" lang="en" sz="2000">
                <a:solidFill>
                  <a:srgbClr val="1A1A1A"/>
                </a:solidFill>
                <a:latin typeface="Raleway"/>
                <a:ea typeface="Raleway"/>
                <a:cs typeface="Raleway"/>
                <a:sym typeface="Raleway"/>
              </a:rPr>
              <a:t>Forecasting Animal Shelter Activity at Austin Animal Center</a:t>
            </a:r>
            <a:endParaRPr sz="2000"/>
          </a:p>
        </p:txBody>
      </p:sp>
      <p:sp>
        <p:nvSpPr>
          <p:cNvPr id="289" name="Google Shape;289;p42"/>
          <p:cNvSpPr txBox="1"/>
          <p:nvPr>
            <p:ph idx="1" type="subTitle"/>
          </p:nvPr>
        </p:nvSpPr>
        <p:spPr>
          <a:xfrm>
            <a:off x="100625" y="4618900"/>
            <a:ext cx="3493800" cy="12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E2A47"/>
                </a:solidFill>
                <a:latin typeface="Raleway"/>
                <a:ea typeface="Raleway"/>
                <a:cs typeface="Raleway"/>
                <a:sym typeface="Raleway"/>
              </a:rPr>
              <a:t>The Aggregators</a:t>
            </a:r>
            <a:endParaRPr b="1" sz="2000">
              <a:solidFill>
                <a:srgbClr val="0E2A47"/>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379" name="Shape 379"/>
        <p:cNvGrpSpPr/>
        <p:nvPr/>
      </p:nvGrpSpPr>
      <p:grpSpPr>
        <a:xfrm>
          <a:off x="0" y="0"/>
          <a:ext cx="0" cy="0"/>
          <a:chOff x="0" y="0"/>
          <a:chExt cx="0" cy="0"/>
        </a:xfrm>
      </p:grpSpPr>
      <p:pic>
        <p:nvPicPr>
          <p:cNvPr id="380" name="Google Shape;380;p51"/>
          <p:cNvPicPr preferRelativeResize="0"/>
          <p:nvPr/>
        </p:nvPicPr>
        <p:blipFill>
          <a:blip r:embed="rId3">
            <a:alphaModFix/>
          </a:blip>
          <a:stretch>
            <a:fillRect/>
          </a:stretch>
        </p:blipFill>
        <p:spPr>
          <a:xfrm>
            <a:off x="139850" y="286200"/>
            <a:ext cx="6109298" cy="4588574"/>
          </a:xfrm>
          <a:prstGeom prst="rect">
            <a:avLst/>
          </a:prstGeom>
          <a:noFill/>
          <a:ln>
            <a:noFill/>
          </a:ln>
        </p:spPr>
      </p:pic>
      <p:sp>
        <p:nvSpPr>
          <p:cNvPr id="381" name="Google Shape;381;p51"/>
          <p:cNvSpPr txBox="1"/>
          <p:nvPr>
            <p:ph idx="4294967295" type="title"/>
          </p:nvPr>
        </p:nvSpPr>
        <p:spPr>
          <a:xfrm>
            <a:off x="6325725" y="1273150"/>
            <a:ext cx="2408100" cy="305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00"/>
              <a:t>COVID-19 cases in Austin-Travis County, Texas, from March 2020 until February 2021.</a:t>
            </a:r>
            <a:endParaRPr sz="2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385" name="Shape 385"/>
        <p:cNvGrpSpPr/>
        <p:nvPr/>
      </p:nvGrpSpPr>
      <p:grpSpPr>
        <a:xfrm>
          <a:off x="0" y="0"/>
          <a:ext cx="0" cy="0"/>
          <a:chOff x="0" y="0"/>
          <a:chExt cx="0" cy="0"/>
        </a:xfrm>
      </p:grpSpPr>
      <p:sp>
        <p:nvSpPr>
          <p:cNvPr id="386" name="Google Shape;386;p52"/>
          <p:cNvSpPr txBox="1"/>
          <p:nvPr/>
        </p:nvSpPr>
        <p:spPr>
          <a:xfrm>
            <a:off x="1365750" y="922250"/>
            <a:ext cx="6412500" cy="629700"/>
          </a:xfrm>
          <a:prstGeom prst="rect">
            <a:avLst/>
          </a:prstGeom>
          <a:no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2E2E2E"/>
                </a:solidFill>
                <a:latin typeface="Raleway"/>
                <a:ea typeface="Raleway"/>
                <a:cs typeface="Raleway"/>
                <a:sym typeface="Raleway"/>
              </a:rPr>
              <a:t>A Timeline of COVID-19 Shelter Policies</a:t>
            </a:r>
            <a:endParaRPr b="1" sz="2300">
              <a:solidFill>
                <a:srgbClr val="2E2E2E"/>
              </a:solidFill>
              <a:latin typeface="Raleway"/>
              <a:ea typeface="Raleway"/>
              <a:cs typeface="Raleway"/>
              <a:sym typeface="Raleway"/>
            </a:endParaRPr>
          </a:p>
        </p:txBody>
      </p:sp>
      <p:sp>
        <p:nvSpPr>
          <p:cNvPr id="387" name="Google Shape;387;p52"/>
          <p:cNvSpPr txBox="1"/>
          <p:nvPr/>
        </p:nvSpPr>
        <p:spPr>
          <a:xfrm>
            <a:off x="565275" y="1938635"/>
            <a:ext cx="3064500" cy="5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2E2E2E"/>
                </a:solidFill>
                <a:latin typeface="Raleway"/>
                <a:ea typeface="Raleway"/>
                <a:cs typeface="Raleway"/>
                <a:sym typeface="Raleway"/>
              </a:rPr>
              <a:t>March 16, 2020</a:t>
            </a:r>
            <a:endParaRPr b="1" sz="2000">
              <a:solidFill>
                <a:srgbClr val="2E2E2E"/>
              </a:solidFill>
              <a:latin typeface="Raleway"/>
              <a:ea typeface="Raleway"/>
              <a:cs typeface="Raleway"/>
              <a:sym typeface="Raleway"/>
            </a:endParaRPr>
          </a:p>
        </p:txBody>
      </p:sp>
      <p:sp>
        <p:nvSpPr>
          <p:cNvPr id="388" name="Google Shape;388;p52"/>
          <p:cNvSpPr txBox="1"/>
          <p:nvPr/>
        </p:nvSpPr>
        <p:spPr>
          <a:xfrm flipH="1">
            <a:off x="877900" y="2312813"/>
            <a:ext cx="2490300" cy="9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E2E2E"/>
                </a:solidFill>
                <a:latin typeface="Lato Light"/>
                <a:ea typeface="Lato Light"/>
                <a:cs typeface="Lato Light"/>
                <a:sym typeface="Lato Light"/>
              </a:rPr>
              <a:t>The AAC closed to the public. All services, except for emergency services, are suspended.</a:t>
            </a:r>
            <a:endParaRPr sz="1200">
              <a:solidFill>
                <a:srgbClr val="2E2E2E"/>
              </a:solidFill>
              <a:latin typeface="Lato Light"/>
              <a:ea typeface="Lato Light"/>
              <a:cs typeface="Lato Light"/>
              <a:sym typeface="Lato Light"/>
            </a:endParaRPr>
          </a:p>
          <a:p>
            <a:pPr indent="0" lvl="0" marL="0" rtl="0" algn="ctr">
              <a:spcBef>
                <a:spcPts val="0"/>
              </a:spcBef>
              <a:spcAft>
                <a:spcPts val="0"/>
              </a:spcAft>
              <a:buNone/>
            </a:pPr>
            <a:r>
              <a:t/>
            </a:r>
            <a:endParaRPr>
              <a:solidFill>
                <a:srgbClr val="2E2E2E"/>
              </a:solidFill>
              <a:latin typeface="Lato Light"/>
              <a:ea typeface="Lato Light"/>
              <a:cs typeface="Lato Light"/>
              <a:sym typeface="Lato Light"/>
            </a:endParaRPr>
          </a:p>
        </p:txBody>
      </p:sp>
      <p:sp>
        <p:nvSpPr>
          <p:cNvPr id="389" name="Google Shape;389;p52"/>
          <p:cNvSpPr/>
          <p:nvPr/>
        </p:nvSpPr>
        <p:spPr>
          <a:xfrm>
            <a:off x="4251425" y="3162748"/>
            <a:ext cx="317100" cy="3174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 name="Google Shape;390;p52"/>
          <p:cNvCxnSpPr/>
          <p:nvPr/>
        </p:nvCxnSpPr>
        <p:spPr>
          <a:xfrm>
            <a:off x="1227450" y="3321450"/>
            <a:ext cx="6689100" cy="0"/>
          </a:xfrm>
          <a:prstGeom prst="straightConnector1">
            <a:avLst/>
          </a:prstGeom>
          <a:noFill/>
          <a:ln cap="flat" cmpd="sng" w="28575">
            <a:solidFill>
              <a:srgbClr val="999999"/>
            </a:solidFill>
            <a:prstDash val="solid"/>
            <a:round/>
            <a:headEnd len="sm" w="sm" type="oval"/>
            <a:tailEnd len="sm" w="sm" type="oval"/>
          </a:ln>
        </p:spPr>
      </p:cxnSp>
      <p:sp>
        <p:nvSpPr>
          <p:cNvPr id="391" name="Google Shape;391;p52"/>
          <p:cNvSpPr/>
          <p:nvPr/>
        </p:nvSpPr>
        <p:spPr>
          <a:xfrm>
            <a:off x="1964175" y="3188088"/>
            <a:ext cx="266700" cy="2667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2"/>
          <p:cNvSpPr txBox="1"/>
          <p:nvPr/>
        </p:nvSpPr>
        <p:spPr>
          <a:xfrm>
            <a:off x="3008250" y="3602275"/>
            <a:ext cx="2757600" cy="5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2E2E2E"/>
                </a:solidFill>
                <a:latin typeface="Raleway"/>
                <a:ea typeface="Raleway"/>
                <a:cs typeface="Raleway"/>
                <a:sym typeface="Raleway"/>
              </a:rPr>
              <a:t>May 8, 2020</a:t>
            </a:r>
            <a:endParaRPr b="1" sz="2000">
              <a:solidFill>
                <a:srgbClr val="2E2E2E"/>
              </a:solidFill>
              <a:latin typeface="Raleway"/>
              <a:ea typeface="Raleway"/>
              <a:cs typeface="Raleway"/>
              <a:sym typeface="Raleway"/>
            </a:endParaRPr>
          </a:p>
        </p:txBody>
      </p:sp>
      <p:sp>
        <p:nvSpPr>
          <p:cNvPr id="393" name="Google Shape;393;p52"/>
          <p:cNvSpPr txBox="1"/>
          <p:nvPr/>
        </p:nvSpPr>
        <p:spPr>
          <a:xfrm flipH="1">
            <a:off x="3289634" y="3976459"/>
            <a:ext cx="2240700" cy="9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E2E2E"/>
                </a:solidFill>
                <a:latin typeface="Lato Light"/>
                <a:ea typeface="Lato Light"/>
                <a:cs typeface="Lato Light"/>
                <a:sym typeface="Lato Light"/>
              </a:rPr>
              <a:t>The AAC resumes intake and other services.</a:t>
            </a:r>
            <a:endParaRPr>
              <a:solidFill>
                <a:srgbClr val="2E2E2E"/>
              </a:solidFill>
              <a:latin typeface="Lato Light"/>
              <a:ea typeface="Lato Light"/>
              <a:cs typeface="Lato Light"/>
              <a:sym typeface="Lato Light"/>
            </a:endParaRPr>
          </a:p>
        </p:txBody>
      </p:sp>
      <p:sp>
        <p:nvSpPr>
          <p:cNvPr id="394" name="Google Shape;394;p52"/>
          <p:cNvSpPr txBox="1"/>
          <p:nvPr/>
        </p:nvSpPr>
        <p:spPr>
          <a:xfrm>
            <a:off x="4878675" y="1938622"/>
            <a:ext cx="3064500" cy="5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2E2E2E"/>
                </a:solidFill>
                <a:latin typeface="Raleway"/>
                <a:ea typeface="Raleway"/>
                <a:cs typeface="Raleway"/>
                <a:sym typeface="Raleway"/>
              </a:rPr>
              <a:t>June 1</a:t>
            </a:r>
            <a:r>
              <a:rPr b="1" lang="en" sz="2000">
                <a:solidFill>
                  <a:srgbClr val="2E2E2E"/>
                </a:solidFill>
                <a:latin typeface="Raleway"/>
                <a:ea typeface="Raleway"/>
                <a:cs typeface="Raleway"/>
                <a:sym typeface="Raleway"/>
              </a:rPr>
              <a:t>, 2020</a:t>
            </a:r>
            <a:endParaRPr b="1" sz="2000">
              <a:solidFill>
                <a:srgbClr val="2E2E2E"/>
              </a:solidFill>
              <a:latin typeface="Raleway"/>
              <a:ea typeface="Raleway"/>
              <a:cs typeface="Raleway"/>
              <a:sym typeface="Raleway"/>
            </a:endParaRPr>
          </a:p>
        </p:txBody>
      </p:sp>
      <p:sp>
        <p:nvSpPr>
          <p:cNvPr id="395" name="Google Shape;395;p52"/>
          <p:cNvSpPr txBox="1"/>
          <p:nvPr/>
        </p:nvSpPr>
        <p:spPr>
          <a:xfrm flipH="1">
            <a:off x="5191300" y="2312800"/>
            <a:ext cx="2490300" cy="9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E2E2E"/>
                </a:solidFill>
                <a:latin typeface="Lato Light"/>
                <a:ea typeface="Lato Light"/>
                <a:cs typeface="Lato Light"/>
                <a:sym typeface="Lato Light"/>
              </a:rPr>
              <a:t>Most services made available by appointment, including adoptions, and found-pet intakes. </a:t>
            </a:r>
            <a:endParaRPr sz="1200">
              <a:solidFill>
                <a:srgbClr val="2E2E2E"/>
              </a:solidFill>
              <a:latin typeface="Lato Light"/>
              <a:ea typeface="Lato Light"/>
              <a:cs typeface="Lato Light"/>
              <a:sym typeface="Lato Light"/>
            </a:endParaRPr>
          </a:p>
          <a:p>
            <a:pPr indent="0" lvl="0" marL="0" rtl="0" algn="ctr">
              <a:spcBef>
                <a:spcPts val="0"/>
              </a:spcBef>
              <a:spcAft>
                <a:spcPts val="0"/>
              </a:spcAft>
              <a:buNone/>
            </a:pPr>
            <a:r>
              <a:t/>
            </a:r>
            <a:endParaRPr>
              <a:solidFill>
                <a:srgbClr val="2E2E2E"/>
              </a:solidFill>
              <a:latin typeface="Lato Light"/>
              <a:ea typeface="Lato Light"/>
              <a:cs typeface="Lato Light"/>
              <a:sym typeface="Lato Light"/>
            </a:endParaRPr>
          </a:p>
        </p:txBody>
      </p:sp>
      <p:sp>
        <p:nvSpPr>
          <p:cNvPr id="396" name="Google Shape;396;p52"/>
          <p:cNvSpPr/>
          <p:nvPr/>
        </p:nvSpPr>
        <p:spPr>
          <a:xfrm>
            <a:off x="6228550" y="3113550"/>
            <a:ext cx="415800" cy="4158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3"/>
          <p:cNvPicPr preferRelativeResize="0"/>
          <p:nvPr/>
        </p:nvPicPr>
        <p:blipFill>
          <a:blip r:embed="rId3">
            <a:alphaModFix/>
          </a:blip>
          <a:stretch>
            <a:fillRect/>
          </a:stretch>
        </p:blipFill>
        <p:spPr>
          <a:xfrm>
            <a:off x="152400" y="972725"/>
            <a:ext cx="8839198" cy="4036361"/>
          </a:xfrm>
          <a:prstGeom prst="rect">
            <a:avLst/>
          </a:prstGeom>
          <a:noFill/>
          <a:ln>
            <a:noFill/>
          </a:ln>
        </p:spPr>
      </p:pic>
      <p:sp>
        <p:nvSpPr>
          <p:cNvPr id="402" name="Google Shape;402;p53"/>
          <p:cNvSpPr txBox="1"/>
          <p:nvPr>
            <p:ph idx="4294967295" type="title"/>
          </p:nvPr>
        </p:nvSpPr>
        <p:spPr>
          <a:xfrm>
            <a:off x="152400" y="2172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Adoptions continued in 2020, but with less volume than historical numbers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54"/>
          <p:cNvPicPr preferRelativeResize="0"/>
          <p:nvPr/>
        </p:nvPicPr>
        <p:blipFill>
          <a:blip r:embed="rId3">
            <a:alphaModFix/>
          </a:blip>
          <a:stretch>
            <a:fillRect/>
          </a:stretch>
        </p:blipFill>
        <p:spPr>
          <a:xfrm>
            <a:off x="152400" y="972725"/>
            <a:ext cx="8839198" cy="4036361"/>
          </a:xfrm>
          <a:prstGeom prst="rect">
            <a:avLst/>
          </a:prstGeom>
          <a:noFill/>
          <a:ln>
            <a:noFill/>
          </a:ln>
        </p:spPr>
      </p:pic>
      <p:sp>
        <p:nvSpPr>
          <p:cNvPr id="408" name="Google Shape;408;p54"/>
          <p:cNvSpPr txBox="1"/>
          <p:nvPr>
            <p:ph idx="4294967295" type="title"/>
          </p:nvPr>
        </p:nvSpPr>
        <p:spPr>
          <a:xfrm>
            <a:off x="152400" y="217275"/>
            <a:ext cx="8608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Seasonal spikes in adoption prevented by lockdown</a:t>
            </a:r>
            <a:endParaRPr/>
          </a:p>
        </p:txBody>
      </p:sp>
      <p:sp>
        <p:nvSpPr>
          <p:cNvPr id="409" name="Google Shape;409;p54"/>
          <p:cNvSpPr/>
          <p:nvPr/>
        </p:nvSpPr>
        <p:spPr>
          <a:xfrm>
            <a:off x="1770025" y="1101400"/>
            <a:ext cx="476700" cy="3535500"/>
          </a:xfrm>
          <a:prstGeom prst="rect">
            <a:avLst/>
          </a:prstGeom>
          <a:solidFill>
            <a:srgbClr val="FFE700">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4"/>
          <p:cNvSpPr/>
          <p:nvPr/>
        </p:nvSpPr>
        <p:spPr>
          <a:xfrm>
            <a:off x="5265275" y="1101400"/>
            <a:ext cx="476700" cy="3535500"/>
          </a:xfrm>
          <a:prstGeom prst="rect">
            <a:avLst/>
          </a:prstGeom>
          <a:solidFill>
            <a:srgbClr val="FFE700">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4"/>
          <p:cNvSpPr/>
          <p:nvPr/>
        </p:nvSpPr>
        <p:spPr>
          <a:xfrm>
            <a:off x="3517650" y="1101400"/>
            <a:ext cx="476700" cy="3535500"/>
          </a:xfrm>
          <a:prstGeom prst="rect">
            <a:avLst/>
          </a:prstGeom>
          <a:solidFill>
            <a:srgbClr val="FFE700">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4"/>
          <p:cNvSpPr txBox="1"/>
          <p:nvPr/>
        </p:nvSpPr>
        <p:spPr>
          <a:xfrm>
            <a:off x="2483850" y="1354700"/>
            <a:ext cx="2544300" cy="535200"/>
          </a:xfrm>
          <a:prstGeom prst="rect">
            <a:avLst/>
          </a:prstGeom>
          <a:solidFill>
            <a:srgbClr val="F3F3F3"/>
          </a:solidFill>
          <a:ln cap="flat" cmpd="sng" w="19050">
            <a:solidFill>
              <a:srgbClr val="FFE7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Adoption &amp; Foster events usually take place in the summertime. </a:t>
            </a:r>
            <a:endParaRPr sz="1100">
              <a:latin typeface="Lato"/>
              <a:ea typeface="Lato"/>
              <a:cs typeface="Lato"/>
              <a:sym typeface="Lato"/>
            </a:endParaRPr>
          </a:p>
        </p:txBody>
      </p:sp>
      <p:sp>
        <p:nvSpPr>
          <p:cNvPr id="413" name="Google Shape;413;p54"/>
          <p:cNvSpPr txBox="1"/>
          <p:nvPr/>
        </p:nvSpPr>
        <p:spPr>
          <a:xfrm>
            <a:off x="6715500" y="2389475"/>
            <a:ext cx="2276100" cy="871200"/>
          </a:xfrm>
          <a:prstGeom prst="rect">
            <a:avLst/>
          </a:prstGeom>
          <a:solidFill>
            <a:srgbClr val="F3F3F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During COVID-19, there were only virtual events and limited walk-in adoption opportunities. </a:t>
            </a:r>
            <a:endParaRPr sz="1100">
              <a:latin typeface="Lato"/>
              <a:ea typeface="Lato"/>
              <a:cs typeface="Lato"/>
              <a:sym typeface="Lato"/>
            </a:endParaRPr>
          </a:p>
        </p:txBody>
      </p:sp>
      <p:cxnSp>
        <p:nvCxnSpPr>
          <p:cNvPr id="414" name="Google Shape;414;p54"/>
          <p:cNvCxnSpPr/>
          <p:nvPr/>
        </p:nvCxnSpPr>
        <p:spPr>
          <a:xfrm flipH="1">
            <a:off x="6668775" y="1101775"/>
            <a:ext cx="900" cy="3534300"/>
          </a:xfrm>
          <a:prstGeom prst="straightConnector1">
            <a:avLst/>
          </a:prstGeom>
          <a:noFill/>
          <a:ln cap="flat" cmpd="sng" w="9525">
            <a:solidFill>
              <a:srgbClr val="1A1A1A"/>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418" name="Shape 418"/>
        <p:cNvGrpSpPr/>
        <p:nvPr/>
      </p:nvGrpSpPr>
      <p:grpSpPr>
        <a:xfrm>
          <a:off x="0" y="0"/>
          <a:ext cx="0" cy="0"/>
          <a:chOff x="0" y="0"/>
          <a:chExt cx="0" cy="0"/>
        </a:xfrm>
      </p:grpSpPr>
      <p:sp>
        <p:nvSpPr>
          <p:cNvPr id="419" name="Google Shape;419;p55"/>
          <p:cNvSpPr txBox="1"/>
          <p:nvPr>
            <p:ph type="title"/>
          </p:nvPr>
        </p:nvSpPr>
        <p:spPr>
          <a:xfrm>
            <a:off x="346750" y="1784200"/>
            <a:ext cx="2400900" cy="29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ivvic"/>
                <a:ea typeface="Livvic"/>
                <a:cs typeface="Livvic"/>
                <a:sym typeface="Livvic"/>
              </a:rPr>
              <a:t>Intake</a:t>
            </a:r>
            <a:r>
              <a:rPr lang="en"/>
              <a:t> of Cats and Dogs at the AAC since 2014.</a:t>
            </a:r>
            <a:endParaRPr/>
          </a:p>
        </p:txBody>
      </p:sp>
      <p:pic>
        <p:nvPicPr>
          <p:cNvPr id="420" name="Google Shape;420;p55"/>
          <p:cNvPicPr preferRelativeResize="0"/>
          <p:nvPr/>
        </p:nvPicPr>
        <p:blipFill rotWithShape="1">
          <a:blip r:embed="rId3">
            <a:alphaModFix/>
          </a:blip>
          <a:srcRect b="0" l="0" r="1117" t="4997"/>
          <a:stretch/>
        </p:blipFill>
        <p:spPr>
          <a:xfrm>
            <a:off x="2595250" y="415425"/>
            <a:ext cx="6177874" cy="4312651"/>
          </a:xfrm>
          <a:prstGeom prst="rect">
            <a:avLst/>
          </a:prstGeom>
          <a:noFill/>
          <a:ln>
            <a:noFill/>
          </a:ln>
        </p:spPr>
      </p:pic>
      <p:pic>
        <p:nvPicPr>
          <p:cNvPr id="421" name="Google Shape;421;p55"/>
          <p:cNvPicPr preferRelativeResize="0"/>
          <p:nvPr/>
        </p:nvPicPr>
        <p:blipFill>
          <a:blip r:embed="rId4">
            <a:alphaModFix/>
          </a:blip>
          <a:stretch>
            <a:fillRect/>
          </a:stretch>
        </p:blipFill>
        <p:spPr>
          <a:xfrm>
            <a:off x="5933350" y="3266075"/>
            <a:ext cx="1692300" cy="82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425" name="Shape 425"/>
        <p:cNvGrpSpPr/>
        <p:nvPr/>
      </p:nvGrpSpPr>
      <p:grpSpPr>
        <a:xfrm>
          <a:off x="0" y="0"/>
          <a:ext cx="0" cy="0"/>
          <a:chOff x="0" y="0"/>
          <a:chExt cx="0" cy="0"/>
        </a:xfrm>
      </p:grpSpPr>
      <p:pic>
        <p:nvPicPr>
          <p:cNvPr id="426" name="Google Shape;426;p56"/>
          <p:cNvPicPr preferRelativeResize="0"/>
          <p:nvPr/>
        </p:nvPicPr>
        <p:blipFill rotWithShape="1">
          <a:blip r:embed="rId3">
            <a:alphaModFix/>
          </a:blip>
          <a:srcRect b="0" l="3271" r="6857" t="10546"/>
          <a:stretch/>
        </p:blipFill>
        <p:spPr>
          <a:xfrm>
            <a:off x="228600" y="515325"/>
            <a:ext cx="7109202" cy="4242700"/>
          </a:xfrm>
          <a:prstGeom prst="rect">
            <a:avLst/>
          </a:prstGeom>
          <a:noFill/>
          <a:ln>
            <a:noFill/>
          </a:ln>
        </p:spPr>
      </p:pic>
      <p:sp>
        <p:nvSpPr>
          <p:cNvPr id="427" name="Google Shape;427;p56"/>
          <p:cNvSpPr/>
          <p:nvPr/>
        </p:nvSpPr>
        <p:spPr>
          <a:xfrm rot="3733755">
            <a:off x="-1278332" y="2958083"/>
            <a:ext cx="1638640" cy="1592210"/>
          </a:xfrm>
          <a:prstGeom prst="teardrop">
            <a:avLst>
              <a:gd fmla="val 10303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6"/>
          <p:cNvSpPr txBox="1"/>
          <p:nvPr>
            <p:ph idx="4294967295" type="title"/>
          </p:nvPr>
        </p:nvSpPr>
        <p:spPr>
          <a:xfrm>
            <a:off x="5941775" y="1403850"/>
            <a:ext cx="3078900" cy="18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a:t>
            </a:r>
            <a:r>
              <a:rPr b="1" lang="en">
                <a:latin typeface="Livvic"/>
                <a:ea typeface="Livvic"/>
                <a:cs typeface="Livvic"/>
                <a:sym typeface="Livvic"/>
              </a:rPr>
              <a:t>Live Release Rates*</a:t>
            </a:r>
            <a:r>
              <a:rPr lang="en"/>
              <a:t> between Cats and Dogs since 2018.</a:t>
            </a:r>
            <a:endParaRPr/>
          </a:p>
        </p:txBody>
      </p:sp>
      <p:pic>
        <p:nvPicPr>
          <p:cNvPr id="429" name="Google Shape;429;p56"/>
          <p:cNvPicPr preferRelativeResize="0"/>
          <p:nvPr/>
        </p:nvPicPr>
        <p:blipFill rotWithShape="1">
          <a:blip r:embed="rId4">
            <a:alphaModFix/>
          </a:blip>
          <a:srcRect b="0" l="0" r="41609" t="0"/>
          <a:stretch/>
        </p:blipFill>
        <p:spPr>
          <a:xfrm>
            <a:off x="7430475" y="4095500"/>
            <a:ext cx="1444801" cy="333875"/>
          </a:xfrm>
          <a:prstGeom prst="rect">
            <a:avLst/>
          </a:prstGeom>
          <a:noFill/>
          <a:ln>
            <a:noFill/>
          </a:ln>
        </p:spPr>
      </p:pic>
      <p:sp>
        <p:nvSpPr>
          <p:cNvPr id="430" name="Google Shape;430;p56"/>
          <p:cNvSpPr txBox="1"/>
          <p:nvPr/>
        </p:nvSpPr>
        <p:spPr>
          <a:xfrm>
            <a:off x="7353225" y="3715275"/>
            <a:ext cx="166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Times New Roman"/>
                <a:ea typeface="Times New Roman"/>
                <a:cs typeface="Times New Roman"/>
                <a:sym typeface="Times New Roman"/>
              </a:rPr>
              <a:t>*For our analysis, we have defined Live Release Rate as such:</a:t>
            </a:r>
            <a:endParaRPr sz="800">
              <a:latin typeface="Times New Roman"/>
              <a:ea typeface="Times New Roman"/>
              <a:cs typeface="Times New Roman"/>
              <a:sym typeface="Times New Roman"/>
            </a:endParaRPr>
          </a:p>
        </p:txBody>
      </p:sp>
      <p:sp>
        <p:nvSpPr>
          <p:cNvPr id="431" name="Google Shape;431;p56"/>
          <p:cNvSpPr/>
          <p:nvPr/>
        </p:nvSpPr>
        <p:spPr>
          <a:xfrm>
            <a:off x="5447650" y="1353425"/>
            <a:ext cx="111300" cy="111300"/>
          </a:xfrm>
          <a:prstGeom prst="ellipse">
            <a:avLst/>
          </a:prstGeom>
          <a:solidFill>
            <a:srgbClr val="F1C64F"/>
          </a:solidFill>
          <a:ln cap="flat" cmpd="sng" w="19050">
            <a:solidFill>
              <a:srgbClr val="2E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56"/>
          <p:cNvPicPr preferRelativeResize="0"/>
          <p:nvPr/>
        </p:nvPicPr>
        <p:blipFill>
          <a:blip r:embed="rId5">
            <a:alphaModFix/>
          </a:blip>
          <a:stretch>
            <a:fillRect/>
          </a:stretch>
        </p:blipFill>
        <p:spPr>
          <a:xfrm>
            <a:off x="3959200" y="1419525"/>
            <a:ext cx="1180850" cy="901900"/>
          </a:xfrm>
          <a:prstGeom prst="rect">
            <a:avLst/>
          </a:prstGeom>
          <a:noFill/>
          <a:ln>
            <a:noFill/>
          </a:ln>
        </p:spPr>
      </p:pic>
      <p:cxnSp>
        <p:nvCxnSpPr>
          <p:cNvPr id="433" name="Google Shape;433;p56"/>
          <p:cNvCxnSpPr/>
          <p:nvPr/>
        </p:nvCxnSpPr>
        <p:spPr>
          <a:xfrm flipH="1" rot="10800000">
            <a:off x="5112325" y="1464625"/>
            <a:ext cx="335400" cy="1152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437" name="Shape 437"/>
        <p:cNvGrpSpPr/>
        <p:nvPr/>
      </p:nvGrpSpPr>
      <p:grpSpPr>
        <a:xfrm>
          <a:off x="0" y="0"/>
          <a:ext cx="0" cy="0"/>
          <a:chOff x="0" y="0"/>
          <a:chExt cx="0" cy="0"/>
        </a:xfrm>
      </p:grpSpPr>
      <p:sp>
        <p:nvSpPr>
          <p:cNvPr id="438" name="Google Shape;438;p57"/>
          <p:cNvSpPr/>
          <p:nvPr/>
        </p:nvSpPr>
        <p:spPr>
          <a:xfrm rot="10800000">
            <a:off x="-1212092" y="3306138"/>
            <a:ext cx="1638600" cy="1592100"/>
          </a:xfrm>
          <a:prstGeom prst="teardrop">
            <a:avLst>
              <a:gd fmla="val 10303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
          <p:cNvSpPr txBox="1"/>
          <p:nvPr>
            <p:ph idx="4294967295" type="title"/>
          </p:nvPr>
        </p:nvSpPr>
        <p:spPr>
          <a:xfrm>
            <a:off x="6017975" y="1720750"/>
            <a:ext cx="3078900" cy="28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a:t>
            </a:r>
            <a:r>
              <a:rPr b="1" lang="en">
                <a:latin typeface="Livvic"/>
                <a:ea typeface="Livvic"/>
                <a:cs typeface="Livvic"/>
                <a:sym typeface="Livvic"/>
              </a:rPr>
              <a:t>intakes</a:t>
            </a:r>
            <a:r>
              <a:rPr lang="en"/>
              <a:t> across </a:t>
            </a:r>
            <a:r>
              <a:rPr lang="en"/>
              <a:t>different</a:t>
            </a:r>
            <a:r>
              <a:rPr lang="en"/>
              <a:t> </a:t>
            </a:r>
            <a:r>
              <a:rPr b="1" lang="en">
                <a:latin typeface="Livvic"/>
                <a:ea typeface="Livvic"/>
                <a:cs typeface="Livvic"/>
                <a:sym typeface="Livvic"/>
              </a:rPr>
              <a:t>intake types</a:t>
            </a:r>
            <a:r>
              <a:rPr lang="en"/>
              <a:t> for cats and dogs since 2020. </a:t>
            </a:r>
            <a:endParaRPr/>
          </a:p>
        </p:txBody>
      </p:sp>
      <p:pic>
        <p:nvPicPr>
          <p:cNvPr id="440" name="Google Shape;440;p57"/>
          <p:cNvPicPr preferRelativeResize="0"/>
          <p:nvPr/>
        </p:nvPicPr>
        <p:blipFill rotWithShape="1">
          <a:blip r:embed="rId3">
            <a:alphaModFix/>
          </a:blip>
          <a:srcRect b="7918" l="0" r="0" t="0"/>
          <a:stretch/>
        </p:blipFill>
        <p:spPr>
          <a:xfrm>
            <a:off x="76200" y="561825"/>
            <a:ext cx="5954424" cy="401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8"/>
          <p:cNvPicPr preferRelativeResize="0"/>
          <p:nvPr/>
        </p:nvPicPr>
        <p:blipFill rotWithShape="1">
          <a:blip r:embed="rId3">
            <a:alphaModFix/>
          </a:blip>
          <a:srcRect b="11394" l="0" r="0" t="19506"/>
          <a:stretch/>
        </p:blipFill>
        <p:spPr>
          <a:xfrm>
            <a:off x="4300825" y="-281250"/>
            <a:ext cx="6111300" cy="6110700"/>
          </a:xfrm>
          <a:prstGeom prst="ellipse">
            <a:avLst/>
          </a:prstGeom>
          <a:noFill/>
          <a:ln>
            <a:noFill/>
          </a:ln>
        </p:spPr>
      </p:pic>
      <p:sp>
        <p:nvSpPr>
          <p:cNvPr id="446" name="Google Shape;446;p58"/>
          <p:cNvSpPr txBox="1"/>
          <p:nvPr>
            <p:ph type="title"/>
          </p:nvPr>
        </p:nvSpPr>
        <p:spPr>
          <a:xfrm>
            <a:off x="929775" y="1641600"/>
            <a:ext cx="2856300" cy="18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Raleway Thin"/>
                <a:ea typeface="Raleway Thin"/>
                <a:cs typeface="Raleway Thin"/>
                <a:sym typeface="Raleway Thin"/>
              </a:rPr>
              <a:t>Time Series Modeling</a:t>
            </a:r>
            <a:endParaRPr sz="3500">
              <a:latin typeface="Raleway Thin"/>
              <a:ea typeface="Raleway Thin"/>
              <a:cs typeface="Raleway Thin"/>
              <a:sym typeface="Raleway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9"/>
          <p:cNvSpPr txBox="1"/>
          <p:nvPr>
            <p:ph idx="4294967295" type="title"/>
          </p:nvPr>
        </p:nvSpPr>
        <p:spPr>
          <a:xfrm>
            <a:off x="152400" y="1410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Livvic"/>
                <a:ea typeface="Livvic"/>
                <a:cs typeface="Livvic"/>
                <a:sym typeface="Livvic"/>
              </a:rPr>
              <a:t>Hypothesis: </a:t>
            </a:r>
            <a:r>
              <a:rPr b="1" lang="en" sz="2000">
                <a:latin typeface="Livvic"/>
                <a:ea typeface="Livvic"/>
                <a:cs typeface="Livvic"/>
                <a:sym typeface="Livvic"/>
              </a:rPr>
              <a:t>Increased Demand == Increased Intake ? </a:t>
            </a:r>
            <a:endParaRPr b="1" sz="2000">
              <a:latin typeface="Livvic"/>
              <a:ea typeface="Livvic"/>
              <a:cs typeface="Livvic"/>
              <a:sym typeface="Livvic"/>
            </a:endParaRPr>
          </a:p>
        </p:txBody>
      </p:sp>
      <p:pic>
        <p:nvPicPr>
          <p:cNvPr id="452" name="Google Shape;452;p59"/>
          <p:cNvPicPr preferRelativeResize="0"/>
          <p:nvPr/>
        </p:nvPicPr>
        <p:blipFill>
          <a:blip r:embed="rId3">
            <a:alphaModFix/>
          </a:blip>
          <a:stretch>
            <a:fillRect/>
          </a:stretch>
        </p:blipFill>
        <p:spPr>
          <a:xfrm>
            <a:off x="4616325" y="816150"/>
            <a:ext cx="4191000" cy="3038400"/>
          </a:xfrm>
          <a:prstGeom prst="roundRect">
            <a:avLst>
              <a:gd fmla="val 16667" name="adj"/>
            </a:avLst>
          </a:prstGeom>
          <a:noFill/>
          <a:ln>
            <a:noFill/>
          </a:ln>
        </p:spPr>
      </p:pic>
      <p:sp>
        <p:nvSpPr>
          <p:cNvPr id="453" name="Google Shape;453;p59"/>
          <p:cNvSpPr txBox="1"/>
          <p:nvPr/>
        </p:nvSpPr>
        <p:spPr>
          <a:xfrm>
            <a:off x="4812052" y="4032725"/>
            <a:ext cx="3816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a:ea typeface="Raleway"/>
                <a:cs typeface="Raleway"/>
                <a:sym typeface="Raleway"/>
              </a:rPr>
              <a:t>Thousands of </a:t>
            </a:r>
            <a:r>
              <a:rPr b="1" lang="en" sz="1700">
                <a:latin typeface="Raleway"/>
                <a:ea typeface="Raleway"/>
                <a:cs typeface="Raleway"/>
                <a:sym typeface="Raleway"/>
              </a:rPr>
              <a:t>homeless</a:t>
            </a:r>
            <a:r>
              <a:rPr lang="en" sz="1700">
                <a:latin typeface="Raleway"/>
                <a:ea typeface="Raleway"/>
                <a:cs typeface="Raleway"/>
                <a:sym typeface="Raleway"/>
              </a:rPr>
              <a:t> dogs and cats lost their lives in COVID-19</a:t>
            </a:r>
            <a:endParaRPr sz="1700">
              <a:latin typeface="Raleway"/>
              <a:ea typeface="Raleway"/>
              <a:cs typeface="Raleway"/>
              <a:sym typeface="Raleway"/>
            </a:endParaRPr>
          </a:p>
        </p:txBody>
      </p:sp>
      <p:sp>
        <p:nvSpPr>
          <p:cNvPr id="454" name="Google Shape;454;p59"/>
          <p:cNvSpPr/>
          <p:nvPr/>
        </p:nvSpPr>
        <p:spPr>
          <a:xfrm>
            <a:off x="191025" y="1156625"/>
            <a:ext cx="1592100" cy="453900"/>
          </a:xfrm>
          <a:prstGeom prst="roundRect">
            <a:avLst>
              <a:gd fmla="val 16667" name="adj"/>
            </a:avLst>
          </a:prstGeom>
          <a:solidFill>
            <a:srgbClr val="9DE0EE"/>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9"/>
          <p:cNvSpPr txBox="1"/>
          <p:nvPr/>
        </p:nvSpPr>
        <p:spPr>
          <a:xfrm>
            <a:off x="401050" y="1137275"/>
            <a:ext cx="141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Raleway"/>
                <a:ea typeface="Raleway"/>
                <a:cs typeface="Raleway"/>
                <a:sym typeface="Raleway"/>
              </a:rPr>
              <a:t>840,750*</a:t>
            </a:r>
            <a:endParaRPr b="1" sz="2000">
              <a:solidFill>
                <a:srgbClr val="434343"/>
              </a:solidFill>
              <a:latin typeface="Raleway"/>
              <a:ea typeface="Raleway"/>
              <a:cs typeface="Raleway"/>
              <a:sym typeface="Raleway"/>
            </a:endParaRPr>
          </a:p>
        </p:txBody>
      </p:sp>
      <p:sp>
        <p:nvSpPr>
          <p:cNvPr id="456" name="Google Shape;456;p59"/>
          <p:cNvSpPr/>
          <p:nvPr/>
        </p:nvSpPr>
        <p:spPr>
          <a:xfrm>
            <a:off x="2629425" y="1156625"/>
            <a:ext cx="1592100" cy="453900"/>
          </a:xfrm>
          <a:prstGeom prst="roundRect">
            <a:avLst>
              <a:gd fmla="val 16667" name="adj"/>
            </a:avLst>
          </a:prstGeom>
          <a:solidFill>
            <a:srgbClr val="FFF2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9"/>
          <p:cNvSpPr txBox="1"/>
          <p:nvPr/>
        </p:nvSpPr>
        <p:spPr>
          <a:xfrm>
            <a:off x="2846650" y="1137275"/>
            <a:ext cx="141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Raleway"/>
                <a:ea typeface="Raleway"/>
                <a:cs typeface="Raleway"/>
                <a:sym typeface="Raleway"/>
              </a:rPr>
              <a:t>548,966*</a:t>
            </a:r>
            <a:endParaRPr b="1" sz="2000">
              <a:solidFill>
                <a:srgbClr val="434343"/>
              </a:solidFill>
              <a:latin typeface="Raleway"/>
              <a:ea typeface="Raleway"/>
              <a:cs typeface="Raleway"/>
              <a:sym typeface="Raleway"/>
            </a:endParaRPr>
          </a:p>
        </p:txBody>
      </p:sp>
      <p:cxnSp>
        <p:nvCxnSpPr>
          <p:cNvPr id="458" name="Google Shape;458;p59"/>
          <p:cNvCxnSpPr>
            <a:stCxn id="455" idx="3"/>
            <a:endCxn id="456" idx="1"/>
          </p:cNvCxnSpPr>
          <p:nvPr/>
        </p:nvCxnSpPr>
        <p:spPr>
          <a:xfrm>
            <a:off x="1820350" y="1383575"/>
            <a:ext cx="809100" cy="0"/>
          </a:xfrm>
          <a:prstGeom prst="straightConnector1">
            <a:avLst/>
          </a:prstGeom>
          <a:noFill/>
          <a:ln cap="flat" cmpd="sng" w="19050">
            <a:solidFill>
              <a:schemeClr val="dk2"/>
            </a:solidFill>
            <a:prstDash val="dash"/>
            <a:round/>
            <a:headEnd len="med" w="med" type="none"/>
            <a:tailEnd len="med" w="med" type="triangle"/>
          </a:ln>
        </p:spPr>
      </p:cxnSp>
      <p:sp>
        <p:nvSpPr>
          <p:cNvPr id="459" name="Google Shape;459;p59"/>
          <p:cNvSpPr txBox="1"/>
          <p:nvPr/>
        </p:nvSpPr>
        <p:spPr>
          <a:xfrm>
            <a:off x="1869525" y="1014275"/>
            <a:ext cx="55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Raleway"/>
                <a:ea typeface="Raleway"/>
                <a:cs typeface="Raleway"/>
                <a:sym typeface="Raleway"/>
              </a:rPr>
              <a:t>-35%</a:t>
            </a:r>
            <a:endParaRPr b="1" sz="1200">
              <a:solidFill>
                <a:srgbClr val="FF0000"/>
              </a:solidFill>
              <a:latin typeface="Raleway"/>
              <a:ea typeface="Raleway"/>
              <a:cs typeface="Raleway"/>
              <a:sym typeface="Raleway"/>
            </a:endParaRPr>
          </a:p>
        </p:txBody>
      </p:sp>
      <p:sp>
        <p:nvSpPr>
          <p:cNvPr id="460" name="Google Shape;460;p59"/>
          <p:cNvSpPr txBox="1"/>
          <p:nvPr/>
        </p:nvSpPr>
        <p:spPr>
          <a:xfrm>
            <a:off x="484450" y="1620700"/>
            <a:ext cx="14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Mar-Jun’19</a:t>
            </a:r>
            <a:endParaRPr b="1">
              <a:latin typeface="Raleway"/>
              <a:ea typeface="Raleway"/>
              <a:cs typeface="Raleway"/>
              <a:sym typeface="Raleway"/>
            </a:endParaRPr>
          </a:p>
        </p:txBody>
      </p:sp>
      <p:sp>
        <p:nvSpPr>
          <p:cNvPr id="461" name="Google Shape;461;p59"/>
          <p:cNvSpPr txBox="1"/>
          <p:nvPr/>
        </p:nvSpPr>
        <p:spPr>
          <a:xfrm>
            <a:off x="2922850" y="1620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Mar-Jun’20</a:t>
            </a:r>
            <a:endParaRPr b="1">
              <a:latin typeface="Raleway"/>
              <a:ea typeface="Raleway"/>
              <a:cs typeface="Raleway"/>
              <a:sym typeface="Raleway"/>
            </a:endParaRPr>
          </a:p>
        </p:txBody>
      </p:sp>
      <p:sp>
        <p:nvSpPr>
          <p:cNvPr id="462" name="Google Shape;462;p59"/>
          <p:cNvSpPr txBox="1"/>
          <p:nvPr/>
        </p:nvSpPr>
        <p:spPr>
          <a:xfrm>
            <a:off x="4903100" y="4835700"/>
            <a:ext cx="700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aleway"/>
                <a:ea typeface="Raleway"/>
                <a:cs typeface="Raleway"/>
                <a:sym typeface="Raleway"/>
              </a:rPr>
              <a:t>*Source: </a:t>
            </a:r>
            <a:r>
              <a:rPr lang="en" sz="800">
                <a:solidFill>
                  <a:srgbClr val="00B4CB"/>
                </a:solidFill>
                <a:highlight>
                  <a:srgbClr val="FFFFFF"/>
                </a:highlight>
                <a:uFill>
                  <a:noFill/>
                </a:uFill>
                <a:latin typeface="Raleway"/>
                <a:ea typeface="Raleway"/>
                <a:cs typeface="Raleway"/>
                <a:sym typeface="Raleway"/>
                <a:hlinkClick r:id="rId4">
                  <a:extLst>
                    <a:ext uri="{A12FA001-AC4F-418D-AE19-62706E023703}">
                      <ahyp:hlinkClr val="tx"/>
                    </a:ext>
                  </a:extLst>
                </a:hlinkClick>
              </a:rPr>
              <a:t>Shelter Animals Count</a:t>
            </a:r>
            <a:r>
              <a:rPr lang="en" sz="800">
                <a:solidFill>
                  <a:srgbClr val="212529"/>
                </a:solidFill>
                <a:highlight>
                  <a:srgbClr val="FFFFFF"/>
                </a:highlight>
                <a:latin typeface="Raleway"/>
                <a:ea typeface="Raleway"/>
                <a:cs typeface="Raleway"/>
                <a:sym typeface="Raleway"/>
              </a:rPr>
              <a:t> (a national database of sheltered animal statistics)</a:t>
            </a:r>
            <a:endParaRPr sz="800">
              <a:latin typeface="Raleway"/>
              <a:ea typeface="Raleway"/>
              <a:cs typeface="Raleway"/>
              <a:sym typeface="Raleway"/>
            </a:endParaRPr>
          </a:p>
        </p:txBody>
      </p:sp>
      <p:sp>
        <p:nvSpPr>
          <p:cNvPr id="463" name="Google Shape;463;p59"/>
          <p:cNvSpPr txBox="1"/>
          <p:nvPr/>
        </p:nvSpPr>
        <p:spPr>
          <a:xfrm>
            <a:off x="143650" y="761225"/>
            <a:ext cx="33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Total Intake in US</a:t>
            </a:r>
            <a:endParaRPr>
              <a:latin typeface="Raleway"/>
              <a:ea typeface="Raleway"/>
              <a:cs typeface="Raleway"/>
              <a:sym typeface="Raleway"/>
            </a:endParaRPr>
          </a:p>
        </p:txBody>
      </p:sp>
      <p:sp>
        <p:nvSpPr>
          <p:cNvPr id="464" name="Google Shape;464;p59"/>
          <p:cNvSpPr/>
          <p:nvPr/>
        </p:nvSpPr>
        <p:spPr>
          <a:xfrm>
            <a:off x="191025" y="2109450"/>
            <a:ext cx="4120500" cy="2662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9"/>
          <p:cNvSpPr txBox="1"/>
          <p:nvPr/>
        </p:nvSpPr>
        <p:spPr>
          <a:xfrm>
            <a:off x="497750" y="2184525"/>
            <a:ext cx="3710100" cy="269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12529"/>
                </a:solidFill>
                <a:latin typeface="Raleway"/>
                <a:ea typeface="Raleway"/>
                <a:cs typeface="Raleway"/>
                <a:sym typeface="Raleway"/>
              </a:rPr>
              <a:t>Early increases in adoption coupled with sustained decreases in intake resulted in an improved live release rate for homeless animals nationwide. </a:t>
            </a:r>
            <a:endParaRPr sz="1500">
              <a:solidFill>
                <a:srgbClr val="212529"/>
              </a:solidFill>
              <a:latin typeface="Raleway"/>
              <a:ea typeface="Raleway"/>
              <a:cs typeface="Raleway"/>
              <a:sym typeface="Raleway"/>
            </a:endParaRPr>
          </a:p>
          <a:p>
            <a:pPr indent="0" lvl="0" marL="0" rtl="0" algn="l">
              <a:spcBef>
                <a:spcPts val="0"/>
              </a:spcBef>
              <a:spcAft>
                <a:spcPts val="0"/>
              </a:spcAft>
              <a:buNone/>
            </a:pPr>
            <a:r>
              <a:t/>
            </a:r>
            <a:endParaRPr sz="1500">
              <a:solidFill>
                <a:srgbClr val="212529"/>
              </a:solidFill>
              <a:latin typeface="Raleway"/>
              <a:ea typeface="Raleway"/>
              <a:cs typeface="Raleway"/>
              <a:sym typeface="Raleway"/>
            </a:endParaRPr>
          </a:p>
          <a:p>
            <a:pPr indent="0" lvl="0" marL="0" rtl="0" algn="l">
              <a:spcBef>
                <a:spcPts val="0"/>
              </a:spcBef>
              <a:spcAft>
                <a:spcPts val="0"/>
              </a:spcAft>
              <a:buNone/>
            </a:pPr>
            <a:r>
              <a:rPr lang="en" sz="1500">
                <a:solidFill>
                  <a:srgbClr val="212529"/>
                </a:solidFill>
                <a:latin typeface="Raleway"/>
                <a:ea typeface="Raleway"/>
                <a:cs typeface="Raleway"/>
                <a:sym typeface="Raleway"/>
              </a:rPr>
              <a:t>To put this in better context—tens of thousands fewer homeless dogs and cats lost their lives or are on the streets across the country this spring compared to last.</a:t>
            </a:r>
            <a:endParaRPr sz="1500">
              <a:solidFill>
                <a:srgbClr val="212529"/>
              </a:solidFill>
              <a:latin typeface="Raleway"/>
              <a:ea typeface="Raleway"/>
              <a:cs typeface="Raleway"/>
              <a:sym typeface="Raleway"/>
            </a:endParaRPr>
          </a:p>
          <a:p>
            <a:pPr indent="0" lvl="0" marL="0" rtl="0" algn="l">
              <a:spcBef>
                <a:spcPts val="0"/>
              </a:spcBef>
              <a:spcAft>
                <a:spcPts val="0"/>
              </a:spcAft>
              <a:buNone/>
            </a:pPr>
            <a:r>
              <a:t/>
            </a:r>
            <a:endParaRPr sz="13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469" name="Shape 469"/>
        <p:cNvGrpSpPr/>
        <p:nvPr/>
      </p:nvGrpSpPr>
      <p:grpSpPr>
        <a:xfrm>
          <a:off x="0" y="0"/>
          <a:ext cx="0" cy="0"/>
          <a:chOff x="0" y="0"/>
          <a:chExt cx="0" cy="0"/>
        </a:xfrm>
      </p:grpSpPr>
      <p:sp>
        <p:nvSpPr>
          <p:cNvPr id="470" name="Google Shape;470;p60"/>
          <p:cNvSpPr txBox="1"/>
          <p:nvPr>
            <p:ph type="title"/>
          </p:nvPr>
        </p:nvSpPr>
        <p:spPr>
          <a:xfrm>
            <a:off x="603651" y="806750"/>
            <a:ext cx="537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Livvic"/>
                <a:ea typeface="Livvic"/>
                <a:cs typeface="Livvic"/>
                <a:sym typeface="Livvic"/>
              </a:rPr>
              <a:t>Modeling Expected Intake</a:t>
            </a:r>
            <a:endParaRPr b="1" sz="2600">
              <a:latin typeface="Livvic"/>
              <a:ea typeface="Livvic"/>
              <a:cs typeface="Livvic"/>
              <a:sym typeface="Livvic"/>
            </a:endParaRPr>
          </a:p>
        </p:txBody>
      </p:sp>
      <p:sp>
        <p:nvSpPr>
          <p:cNvPr id="471" name="Google Shape;471;p60"/>
          <p:cNvSpPr txBox="1"/>
          <p:nvPr>
            <p:ph idx="1" type="body"/>
          </p:nvPr>
        </p:nvSpPr>
        <p:spPr>
          <a:xfrm>
            <a:off x="758775" y="1643725"/>
            <a:ext cx="2929200" cy="21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Raleway"/>
                <a:ea typeface="Raleway"/>
                <a:cs typeface="Raleway"/>
                <a:sym typeface="Raleway"/>
              </a:rPr>
              <a:t>Can we use time series modeling to forecast the </a:t>
            </a:r>
            <a:r>
              <a:rPr b="1" lang="en" sz="2000">
                <a:latin typeface="Raleway"/>
                <a:ea typeface="Raleway"/>
                <a:cs typeface="Raleway"/>
                <a:sym typeface="Raleway"/>
              </a:rPr>
              <a:t>expected intake level</a:t>
            </a:r>
            <a:r>
              <a:rPr lang="en" sz="2000">
                <a:latin typeface="Raleway"/>
                <a:ea typeface="Raleway"/>
                <a:cs typeface="Raleway"/>
                <a:sym typeface="Raleway"/>
              </a:rPr>
              <a:t> during the pandemic period, if </a:t>
            </a:r>
            <a:r>
              <a:rPr lang="en" sz="2000">
                <a:latin typeface="Raleway"/>
                <a:ea typeface="Raleway"/>
                <a:cs typeface="Raleway"/>
                <a:sym typeface="Raleway"/>
              </a:rPr>
              <a:t>activities were not affected by COVID-19?</a:t>
            </a:r>
            <a:endParaRPr sz="2000">
              <a:latin typeface="Raleway"/>
              <a:ea typeface="Raleway"/>
              <a:cs typeface="Raleway"/>
              <a:sym typeface="Raleway"/>
            </a:endParaRPr>
          </a:p>
        </p:txBody>
      </p:sp>
      <p:pic>
        <p:nvPicPr>
          <p:cNvPr id="472" name="Google Shape;472;p60"/>
          <p:cNvPicPr preferRelativeResize="0"/>
          <p:nvPr/>
        </p:nvPicPr>
        <p:blipFill rotWithShape="1">
          <a:blip r:embed="rId3">
            <a:alphaModFix/>
          </a:blip>
          <a:srcRect b="0" l="19204" r="0" t="0"/>
          <a:stretch/>
        </p:blipFill>
        <p:spPr>
          <a:xfrm>
            <a:off x="4018150" y="1643725"/>
            <a:ext cx="4656101" cy="277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93" name="Shape 293"/>
        <p:cNvGrpSpPr/>
        <p:nvPr/>
      </p:nvGrpSpPr>
      <p:grpSpPr>
        <a:xfrm>
          <a:off x="0" y="0"/>
          <a:ext cx="0" cy="0"/>
          <a:chOff x="0" y="0"/>
          <a:chExt cx="0" cy="0"/>
        </a:xfrm>
      </p:grpSpPr>
      <p:sp>
        <p:nvSpPr>
          <p:cNvPr id="294" name="Google Shape;294;p43"/>
          <p:cNvSpPr txBox="1"/>
          <p:nvPr>
            <p:ph idx="15" type="ctrTitle"/>
          </p:nvPr>
        </p:nvSpPr>
        <p:spPr>
          <a:xfrm>
            <a:off x="1365725" y="327500"/>
            <a:ext cx="6412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cxnSp>
        <p:nvCxnSpPr>
          <p:cNvPr id="295" name="Google Shape;295;p43"/>
          <p:cNvCxnSpPr/>
          <p:nvPr/>
        </p:nvCxnSpPr>
        <p:spPr>
          <a:xfrm>
            <a:off x="7540953" y="2253604"/>
            <a:ext cx="0" cy="632700"/>
          </a:xfrm>
          <a:prstGeom prst="straightConnector1">
            <a:avLst/>
          </a:prstGeom>
          <a:noFill/>
          <a:ln cap="flat" cmpd="sng" w="28575">
            <a:solidFill>
              <a:schemeClr val="accent3"/>
            </a:solidFill>
            <a:prstDash val="solid"/>
            <a:round/>
            <a:headEnd len="sm" w="sm" type="none"/>
            <a:tailEnd len="sm" w="sm" type="oval"/>
          </a:ln>
        </p:spPr>
      </p:cxnSp>
      <p:cxnSp>
        <p:nvCxnSpPr>
          <p:cNvPr id="296" name="Google Shape;296;p43"/>
          <p:cNvCxnSpPr/>
          <p:nvPr/>
        </p:nvCxnSpPr>
        <p:spPr>
          <a:xfrm>
            <a:off x="3550353" y="2634604"/>
            <a:ext cx="0" cy="632700"/>
          </a:xfrm>
          <a:prstGeom prst="straightConnector1">
            <a:avLst/>
          </a:prstGeom>
          <a:noFill/>
          <a:ln cap="flat" cmpd="sng" w="28575">
            <a:solidFill>
              <a:schemeClr val="accent3"/>
            </a:solidFill>
            <a:prstDash val="solid"/>
            <a:round/>
            <a:headEnd len="sm" w="sm" type="none"/>
            <a:tailEnd len="sm" w="sm" type="oval"/>
          </a:ln>
        </p:spPr>
      </p:cxnSp>
      <p:cxnSp>
        <p:nvCxnSpPr>
          <p:cNvPr id="297" name="Google Shape;297;p43"/>
          <p:cNvCxnSpPr/>
          <p:nvPr/>
        </p:nvCxnSpPr>
        <p:spPr>
          <a:xfrm>
            <a:off x="1555278" y="2634604"/>
            <a:ext cx="0" cy="632700"/>
          </a:xfrm>
          <a:prstGeom prst="straightConnector1">
            <a:avLst/>
          </a:prstGeom>
          <a:noFill/>
          <a:ln cap="flat" cmpd="sng" w="28575">
            <a:solidFill>
              <a:schemeClr val="accent1"/>
            </a:solidFill>
            <a:prstDash val="solid"/>
            <a:round/>
            <a:headEnd len="sm" w="sm" type="none"/>
            <a:tailEnd len="sm" w="sm" type="oval"/>
          </a:ln>
        </p:spPr>
      </p:cxnSp>
      <p:sp>
        <p:nvSpPr>
          <p:cNvPr id="298" name="Google Shape;298;p43"/>
          <p:cNvSpPr/>
          <p:nvPr/>
        </p:nvSpPr>
        <p:spPr>
          <a:xfrm>
            <a:off x="4928022" y="1729288"/>
            <a:ext cx="1233000" cy="1233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a:off x="6924455" y="1729288"/>
            <a:ext cx="1233000" cy="1233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a:off x="2930733" y="1729288"/>
            <a:ext cx="1233000" cy="1233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a:off x="938753" y="1729288"/>
            <a:ext cx="1233000" cy="1233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3"/>
          <p:cNvSpPr txBox="1"/>
          <p:nvPr>
            <p:ph type="ctrTitle"/>
          </p:nvPr>
        </p:nvSpPr>
        <p:spPr>
          <a:xfrm flipH="1">
            <a:off x="2735660" y="3343504"/>
            <a:ext cx="16305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t>
            </a:r>
            <a:r>
              <a:rPr lang="en"/>
              <a:t>A</a:t>
            </a:r>
            <a:endParaRPr/>
          </a:p>
        </p:txBody>
      </p:sp>
      <p:sp>
        <p:nvSpPr>
          <p:cNvPr id="303" name="Google Shape;303;p43"/>
          <p:cNvSpPr txBox="1"/>
          <p:nvPr>
            <p:ph idx="2" type="title"/>
          </p:nvPr>
        </p:nvSpPr>
        <p:spPr>
          <a:xfrm flipH="1">
            <a:off x="2674000" y="2056889"/>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04" name="Google Shape;304;p43"/>
          <p:cNvSpPr txBox="1"/>
          <p:nvPr>
            <p:ph idx="3" type="ctrTitle"/>
          </p:nvPr>
        </p:nvSpPr>
        <p:spPr>
          <a:xfrm flipH="1">
            <a:off x="6516025" y="3343500"/>
            <a:ext cx="2281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305" name="Google Shape;305;p43"/>
          <p:cNvSpPr txBox="1"/>
          <p:nvPr>
            <p:ph idx="5" type="title"/>
          </p:nvPr>
        </p:nvSpPr>
        <p:spPr>
          <a:xfrm flipH="1">
            <a:off x="6660422" y="2056889"/>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06" name="Google Shape;306;p43"/>
          <p:cNvSpPr txBox="1"/>
          <p:nvPr>
            <p:ph idx="6" type="ctrTitle"/>
          </p:nvPr>
        </p:nvSpPr>
        <p:spPr>
          <a:xfrm flipH="1">
            <a:off x="787428" y="3343504"/>
            <a:ext cx="1535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and Context</a:t>
            </a:r>
            <a:endParaRPr/>
          </a:p>
        </p:txBody>
      </p:sp>
      <p:sp>
        <p:nvSpPr>
          <p:cNvPr id="307" name="Google Shape;307;p43"/>
          <p:cNvSpPr txBox="1"/>
          <p:nvPr>
            <p:ph idx="8" type="title"/>
          </p:nvPr>
        </p:nvSpPr>
        <p:spPr>
          <a:xfrm flipH="1">
            <a:off x="678357" y="2056889"/>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08" name="Google Shape;308;p43"/>
          <p:cNvSpPr txBox="1"/>
          <p:nvPr>
            <p:ph idx="9" type="ctrTitle"/>
          </p:nvPr>
        </p:nvSpPr>
        <p:spPr>
          <a:xfrm flipH="1">
            <a:off x="4730387" y="3343504"/>
            <a:ext cx="16305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a:t>
            </a:r>
            <a:endParaRPr/>
          </a:p>
        </p:txBody>
      </p:sp>
      <p:sp>
        <p:nvSpPr>
          <p:cNvPr id="309" name="Google Shape;309;p43"/>
          <p:cNvSpPr txBox="1"/>
          <p:nvPr>
            <p:ph idx="14" type="title"/>
          </p:nvPr>
        </p:nvSpPr>
        <p:spPr>
          <a:xfrm flipH="1">
            <a:off x="4668739" y="2056889"/>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cxnSp>
        <p:nvCxnSpPr>
          <p:cNvPr id="310" name="Google Shape;310;p43"/>
          <p:cNvCxnSpPr/>
          <p:nvPr/>
        </p:nvCxnSpPr>
        <p:spPr>
          <a:xfrm>
            <a:off x="5545653" y="2634604"/>
            <a:ext cx="0" cy="632700"/>
          </a:xfrm>
          <a:prstGeom prst="straightConnector1">
            <a:avLst/>
          </a:prstGeom>
          <a:noFill/>
          <a:ln cap="flat" cmpd="sng" w="28575">
            <a:solidFill>
              <a:schemeClr val="accent1"/>
            </a:solidFill>
            <a:prstDash val="solid"/>
            <a:round/>
            <a:headEnd len="sm" w="sm" type="none"/>
            <a:tailEnd len="sm" w="sm"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476" name="Shape 476"/>
        <p:cNvGrpSpPr/>
        <p:nvPr/>
      </p:nvGrpSpPr>
      <p:grpSpPr>
        <a:xfrm>
          <a:off x="0" y="0"/>
          <a:ext cx="0" cy="0"/>
          <a:chOff x="0" y="0"/>
          <a:chExt cx="0" cy="0"/>
        </a:xfrm>
      </p:grpSpPr>
      <p:sp>
        <p:nvSpPr>
          <p:cNvPr id="477" name="Google Shape;477;p61"/>
          <p:cNvSpPr/>
          <p:nvPr/>
        </p:nvSpPr>
        <p:spPr>
          <a:xfrm rot="5400000">
            <a:off x="4393630" y="1307201"/>
            <a:ext cx="803400" cy="8034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txBox="1"/>
          <p:nvPr>
            <p:ph idx="8" type="ctrTitle"/>
          </p:nvPr>
        </p:nvSpPr>
        <p:spPr>
          <a:xfrm>
            <a:off x="1365725" y="327500"/>
            <a:ext cx="6412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ivvic"/>
                <a:ea typeface="Livvic"/>
                <a:cs typeface="Livvic"/>
                <a:sym typeface="Livvic"/>
              </a:rPr>
              <a:t>Methodology</a:t>
            </a:r>
            <a:endParaRPr b="1">
              <a:latin typeface="Livvic"/>
              <a:ea typeface="Livvic"/>
              <a:cs typeface="Livvic"/>
              <a:sym typeface="Livvic"/>
            </a:endParaRPr>
          </a:p>
        </p:txBody>
      </p:sp>
      <p:sp>
        <p:nvSpPr>
          <p:cNvPr id="479" name="Google Shape;479;p61"/>
          <p:cNvSpPr txBox="1"/>
          <p:nvPr>
            <p:ph type="ctrTitle"/>
          </p:nvPr>
        </p:nvSpPr>
        <p:spPr>
          <a:xfrm>
            <a:off x="1799200" y="1205400"/>
            <a:ext cx="2298900" cy="10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Train ARIMA model on </a:t>
            </a:r>
            <a:r>
              <a:rPr b="1" lang="en">
                <a:latin typeface="Raleway"/>
                <a:ea typeface="Raleway"/>
                <a:cs typeface="Raleway"/>
                <a:sym typeface="Raleway"/>
              </a:rPr>
              <a:t>pre-pandemic</a:t>
            </a:r>
            <a:r>
              <a:rPr lang="en">
                <a:latin typeface="Raleway"/>
                <a:ea typeface="Raleway"/>
                <a:cs typeface="Raleway"/>
                <a:sym typeface="Raleway"/>
              </a:rPr>
              <a:t> intake data</a:t>
            </a:r>
            <a:endParaRPr>
              <a:latin typeface="Raleway"/>
              <a:ea typeface="Raleway"/>
              <a:cs typeface="Raleway"/>
              <a:sym typeface="Raleway"/>
            </a:endParaRPr>
          </a:p>
        </p:txBody>
      </p:sp>
      <p:sp>
        <p:nvSpPr>
          <p:cNvPr id="480" name="Google Shape;480;p61"/>
          <p:cNvSpPr/>
          <p:nvPr/>
        </p:nvSpPr>
        <p:spPr>
          <a:xfrm rot="5400000">
            <a:off x="852680" y="1327804"/>
            <a:ext cx="803400" cy="8034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1"/>
          <p:cNvSpPr/>
          <p:nvPr/>
        </p:nvSpPr>
        <p:spPr>
          <a:xfrm rot="5400000">
            <a:off x="852680" y="2912626"/>
            <a:ext cx="803400" cy="8034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61"/>
          <p:cNvPicPr preferRelativeResize="0"/>
          <p:nvPr/>
        </p:nvPicPr>
        <p:blipFill>
          <a:blip r:embed="rId3">
            <a:alphaModFix/>
          </a:blip>
          <a:stretch>
            <a:fillRect/>
          </a:stretch>
        </p:blipFill>
        <p:spPr>
          <a:xfrm>
            <a:off x="4700200" y="2375775"/>
            <a:ext cx="3328850" cy="2219250"/>
          </a:xfrm>
          <a:prstGeom prst="rect">
            <a:avLst/>
          </a:prstGeom>
          <a:noFill/>
          <a:ln>
            <a:noFill/>
          </a:ln>
        </p:spPr>
      </p:pic>
      <p:sp>
        <p:nvSpPr>
          <p:cNvPr id="483" name="Google Shape;483;p61"/>
          <p:cNvSpPr txBox="1"/>
          <p:nvPr/>
        </p:nvSpPr>
        <p:spPr>
          <a:xfrm>
            <a:off x="1027125" y="1498650"/>
            <a:ext cx="454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vvic Medium"/>
                <a:ea typeface="Livvic Medium"/>
                <a:cs typeface="Livvic Medium"/>
                <a:sym typeface="Livvic Medium"/>
              </a:rPr>
              <a:t>1</a:t>
            </a:r>
            <a:endParaRPr/>
          </a:p>
        </p:txBody>
      </p:sp>
      <p:sp>
        <p:nvSpPr>
          <p:cNvPr id="484" name="Google Shape;484;p61"/>
          <p:cNvSpPr txBox="1"/>
          <p:nvPr/>
        </p:nvSpPr>
        <p:spPr>
          <a:xfrm>
            <a:off x="1027125" y="3078250"/>
            <a:ext cx="454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vvic Medium"/>
                <a:ea typeface="Livvic Medium"/>
                <a:cs typeface="Livvic Medium"/>
                <a:sym typeface="Livvic Medium"/>
              </a:rPr>
              <a:t>2</a:t>
            </a:r>
            <a:endParaRPr/>
          </a:p>
        </p:txBody>
      </p:sp>
      <p:sp>
        <p:nvSpPr>
          <p:cNvPr id="485" name="Google Shape;485;p61"/>
          <p:cNvSpPr txBox="1"/>
          <p:nvPr>
            <p:ph type="ctrTitle"/>
          </p:nvPr>
        </p:nvSpPr>
        <p:spPr>
          <a:xfrm>
            <a:off x="1779200" y="2789100"/>
            <a:ext cx="2501400" cy="18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Forecast intake</a:t>
            </a:r>
            <a:r>
              <a:rPr lang="en">
                <a:latin typeface="Raleway"/>
                <a:ea typeface="Raleway"/>
                <a:cs typeface="Raleway"/>
                <a:sym typeface="Raleway"/>
              </a:rPr>
              <a:t> from beginning of the shelter closure to this year (3/16/2020 - 3/15/2021)</a:t>
            </a:r>
            <a:endParaRPr>
              <a:latin typeface="Raleway"/>
              <a:ea typeface="Raleway"/>
              <a:cs typeface="Raleway"/>
              <a:sym typeface="Raleway"/>
            </a:endParaRPr>
          </a:p>
        </p:txBody>
      </p:sp>
      <p:sp>
        <p:nvSpPr>
          <p:cNvPr id="486" name="Google Shape;486;p61"/>
          <p:cNvSpPr txBox="1"/>
          <p:nvPr/>
        </p:nvSpPr>
        <p:spPr>
          <a:xfrm>
            <a:off x="4568075" y="1498650"/>
            <a:ext cx="454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ivvic Medium"/>
                <a:ea typeface="Livvic Medium"/>
                <a:cs typeface="Livvic Medium"/>
                <a:sym typeface="Livvic Medium"/>
              </a:rPr>
              <a:t>3</a:t>
            </a:r>
            <a:endParaRPr/>
          </a:p>
        </p:txBody>
      </p:sp>
      <p:sp>
        <p:nvSpPr>
          <p:cNvPr id="487" name="Google Shape;487;p61"/>
          <p:cNvSpPr txBox="1"/>
          <p:nvPr/>
        </p:nvSpPr>
        <p:spPr>
          <a:xfrm>
            <a:off x="5276450" y="1201000"/>
            <a:ext cx="309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aleway"/>
                <a:ea typeface="Raleway"/>
                <a:cs typeface="Raleway"/>
                <a:sym typeface="Raleway"/>
              </a:rPr>
              <a:t>Observe the difference between </a:t>
            </a:r>
            <a:r>
              <a:rPr b="1" lang="en" sz="1800">
                <a:solidFill>
                  <a:schemeClr val="dk1"/>
                </a:solidFill>
                <a:latin typeface="Raleway"/>
                <a:ea typeface="Raleway"/>
                <a:cs typeface="Raleway"/>
                <a:sym typeface="Raleway"/>
              </a:rPr>
              <a:t>expected intake </a:t>
            </a:r>
            <a:r>
              <a:rPr lang="en" sz="1800">
                <a:solidFill>
                  <a:schemeClr val="dk1"/>
                </a:solidFill>
                <a:latin typeface="Raleway"/>
                <a:ea typeface="Raleway"/>
                <a:cs typeface="Raleway"/>
                <a:sym typeface="Raleway"/>
              </a:rPr>
              <a:t>and</a:t>
            </a:r>
            <a:r>
              <a:rPr b="1" lang="en" sz="1800">
                <a:solidFill>
                  <a:schemeClr val="dk1"/>
                </a:solidFill>
                <a:latin typeface="Raleway"/>
                <a:ea typeface="Raleway"/>
                <a:cs typeface="Raleway"/>
                <a:sym typeface="Raleway"/>
              </a:rPr>
              <a:t> actual intake</a:t>
            </a:r>
            <a:endParaRPr b="1">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62"/>
          <p:cNvPicPr preferRelativeResize="0"/>
          <p:nvPr/>
        </p:nvPicPr>
        <p:blipFill>
          <a:blip r:embed="rId3">
            <a:alphaModFix/>
          </a:blip>
          <a:stretch>
            <a:fillRect/>
          </a:stretch>
        </p:blipFill>
        <p:spPr>
          <a:xfrm>
            <a:off x="243300" y="240438"/>
            <a:ext cx="6389950" cy="4662625"/>
          </a:xfrm>
          <a:prstGeom prst="rect">
            <a:avLst/>
          </a:prstGeom>
          <a:noFill/>
          <a:ln>
            <a:noFill/>
          </a:ln>
        </p:spPr>
      </p:pic>
      <p:sp>
        <p:nvSpPr>
          <p:cNvPr id="493" name="Google Shape;493;p62"/>
          <p:cNvSpPr txBox="1"/>
          <p:nvPr/>
        </p:nvSpPr>
        <p:spPr>
          <a:xfrm>
            <a:off x="6653475" y="1402400"/>
            <a:ext cx="2309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Raleway"/>
                <a:ea typeface="Raleway"/>
                <a:cs typeface="Raleway"/>
                <a:sym typeface="Raleway"/>
              </a:rPr>
              <a:t>Adoptions are seemingly catching up with expected levels in later period of the pandemic</a:t>
            </a:r>
            <a:endParaRPr sz="1600">
              <a:solidFill>
                <a:schemeClr val="dk1"/>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497" name="Shape 497"/>
        <p:cNvGrpSpPr/>
        <p:nvPr/>
      </p:nvGrpSpPr>
      <p:grpSpPr>
        <a:xfrm>
          <a:off x="0" y="0"/>
          <a:ext cx="0" cy="0"/>
          <a:chOff x="0" y="0"/>
          <a:chExt cx="0" cy="0"/>
        </a:xfrm>
      </p:grpSpPr>
      <p:pic>
        <p:nvPicPr>
          <p:cNvPr id="498" name="Google Shape;498;p63"/>
          <p:cNvPicPr preferRelativeResize="0"/>
          <p:nvPr/>
        </p:nvPicPr>
        <p:blipFill>
          <a:blip r:embed="rId3">
            <a:alphaModFix/>
          </a:blip>
          <a:stretch>
            <a:fillRect/>
          </a:stretch>
        </p:blipFill>
        <p:spPr>
          <a:xfrm>
            <a:off x="264725" y="195775"/>
            <a:ext cx="6388749" cy="4678181"/>
          </a:xfrm>
          <a:prstGeom prst="rect">
            <a:avLst/>
          </a:prstGeom>
          <a:noFill/>
          <a:ln>
            <a:noFill/>
          </a:ln>
        </p:spPr>
      </p:pic>
      <p:sp>
        <p:nvSpPr>
          <p:cNvPr id="499" name="Google Shape;499;p63"/>
          <p:cNvSpPr txBox="1"/>
          <p:nvPr/>
        </p:nvSpPr>
        <p:spPr>
          <a:xfrm>
            <a:off x="6653475" y="1402400"/>
            <a:ext cx="2309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Raleway"/>
                <a:ea typeface="Raleway"/>
                <a:cs typeface="Raleway"/>
                <a:sym typeface="Raleway"/>
              </a:rPr>
              <a:t>Actual intake was about </a:t>
            </a:r>
            <a:r>
              <a:rPr b="1" lang="en" sz="1600">
                <a:solidFill>
                  <a:schemeClr val="dk1"/>
                </a:solidFill>
                <a:latin typeface="Raleway"/>
                <a:ea typeface="Raleway"/>
                <a:cs typeface="Raleway"/>
                <a:sym typeface="Raleway"/>
              </a:rPr>
              <a:t>half</a:t>
            </a:r>
            <a:r>
              <a:rPr lang="en" sz="1600">
                <a:solidFill>
                  <a:schemeClr val="dk1"/>
                </a:solidFill>
                <a:latin typeface="Raleway"/>
                <a:ea typeface="Raleway"/>
                <a:cs typeface="Raleway"/>
                <a:sym typeface="Raleway"/>
              </a:rPr>
              <a:t> of normal expectations</a:t>
            </a:r>
            <a:endParaRPr sz="1600">
              <a:solidFill>
                <a:schemeClr val="dk1"/>
              </a:solidFill>
              <a:latin typeface="Raleway"/>
              <a:ea typeface="Raleway"/>
              <a:cs typeface="Raleway"/>
              <a:sym typeface="Raleway"/>
            </a:endParaRPr>
          </a:p>
          <a:p>
            <a:pPr indent="0" lvl="0" marL="0" rtl="0" algn="l">
              <a:spcBef>
                <a:spcPts val="0"/>
              </a:spcBef>
              <a:spcAft>
                <a:spcPts val="0"/>
              </a:spcAft>
              <a:buNone/>
            </a:pPr>
            <a:r>
              <a:t/>
            </a:r>
            <a:endParaRPr sz="1600">
              <a:solidFill>
                <a:schemeClr val="dk1"/>
              </a:solidFill>
              <a:latin typeface="Raleway"/>
              <a:ea typeface="Raleway"/>
              <a:cs typeface="Raleway"/>
              <a:sym typeface="Raleway"/>
            </a:endParaRPr>
          </a:p>
          <a:p>
            <a:pPr indent="0" lvl="0" marL="0" rtl="0" algn="l">
              <a:spcBef>
                <a:spcPts val="0"/>
              </a:spcBef>
              <a:spcAft>
                <a:spcPts val="0"/>
              </a:spcAft>
              <a:buNone/>
            </a:pPr>
            <a:r>
              <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lang="en" sz="1600">
                <a:solidFill>
                  <a:schemeClr val="dk1"/>
                </a:solidFill>
                <a:latin typeface="Raleway"/>
                <a:ea typeface="Raleway"/>
                <a:cs typeface="Raleway"/>
                <a:sym typeface="Raleway"/>
              </a:rPr>
              <a:t>Recent intake almost</a:t>
            </a:r>
            <a:r>
              <a:rPr b="1" lang="en" sz="1600">
                <a:solidFill>
                  <a:schemeClr val="dk1"/>
                </a:solidFill>
                <a:latin typeface="Raleway"/>
                <a:ea typeface="Raleway"/>
                <a:cs typeface="Raleway"/>
                <a:sym typeface="Raleway"/>
              </a:rPr>
              <a:t> catches up to </a:t>
            </a:r>
            <a:r>
              <a:rPr b="1" lang="en" sz="1600">
                <a:solidFill>
                  <a:schemeClr val="dk1"/>
                </a:solidFill>
                <a:latin typeface="Raleway"/>
                <a:ea typeface="Raleway"/>
                <a:cs typeface="Raleway"/>
                <a:sym typeface="Raleway"/>
              </a:rPr>
              <a:t>forecasted</a:t>
            </a:r>
            <a:r>
              <a:rPr b="1" lang="en" sz="1600">
                <a:solidFill>
                  <a:schemeClr val="dk1"/>
                </a:solidFill>
                <a:latin typeface="Raleway"/>
                <a:ea typeface="Raleway"/>
                <a:cs typeface="Raleway"/>
                <a:sym typeface="Raleway"/>
              </a:rPr>
              <a:t> levels</a:t>
            </a:r>
            <a:r>
              <a:rPr lang="en" sz="1600">
                <a:solidFill>
                  <a:schemeClr val="dk1"/>
                </a:solidFill>
                <a:latin typeface="Raleway"/>
                <a:ea typeface="Raleway"/>
                <a:cs typeface="Raleway"/>
                <a:sym typeface="Raleway"/>
              </a:rPr>
              <a:t>, as delineated by the steep, upward trajectory.</a:t>
            </a:r>
            <a:endParaRPr sz="1600">
              <a:solidFill>
                <a:schemeClr val="dk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4"/>
          <p:cNvSpPr txBox="1"/>
          <p:nvPr>
            <p:ph idx="4294967295" type="title"/>
          </p:nvPr>
        </p:nvSpPr>
        <p:spPr>
          <a:xfrm>
            <a:off x="37950" y="3552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 COVID-19 Impacted Intake! </a:t>
            </a:r>
            <a:endParaRPr b="1">
              <a:latin typeface="Raleway"/>
              <a:ea typeface="Raleway"/>
              <a:cs typeface="Raleway"/>
              <a:sym typeface="Raleway"/>
            </a:endParaRPr>
          </a:p>
        </p:txBody>
      </p:sp>
      <p:sp>
        <p:nvSpPr>
          <p:cNvPr id="505" name="Google Shape;505;p64"/>
          <p:cNvSpPr txBox="1"/>
          <p:nvPr/>
        </p:nvSpPr>
        <p:spPr>
          <a:xfrm>
            <a:off x="4764225" y="934100"/>
            <a:ext cx="4235700" cy="377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50">
              <a:solidFill>
                <a:srgbClr val="2E2E2E"/>
              </a:solidFill>
              <a:latin typeface="Raleway"/>
              <a:ea typeface="Raleway"/>
              <a:cs typeface="Raleway"/>
              <a:sym typeface="Raleway"/>
            </a:endParaRPr>
          </a:p>
          <a:p>
            <a:pPr indent="-327025" lvl="0" marL="457200" rtl="0" algn="l">
              <a:spcBef>
                <a:spcPts val="0"/>
              </a:spcBef>
              <a:spcAft>
                <a:spcPts val="0"/>
              </a:spcAft>
              <a:buClr>
                <a:srgbClr val="2E2E2E"/>
              </a:buClr>
              <a:buSzPts val="1550"/>
              <a:buFont typeface="Raleway"/>
              <a:buChar char="●"/>
            </a:pPr>
            <a:r>
              <a:rPr lang="en" sz="1550">
                <a:solidFill>
                  <a:srgbClr val="2E2E2E"/>
                </a:solidFill>
                <a:latin typeface="Raleway"/>
                <a:ea typeface="Raleway"/>
                <a:cs typeface="Raleway"/>
                <a:sym typeface="Raleway"/>
              </a:rPr>
              <a:t>Limited staff at shelters</a:t>
            </a:r>
            <a:endParaRPr sz="1550">
              <a:solidFill>
                <a:srgbClr val="2E2E2E"/>
              </a:solidFill>
              <a:latin typeface="Raleway"/>
              <a:ea typeface="Raleway"/>
              <a:cs typeface="Raleway"/>
              <a:sym typeface="Raleway"/>
            </a:endParaRPr>
          </a:p>
          <a:p>
            <a:pPr indent="0" lvl="0" marL="457200" rtl="0" algn="l">
              <a:spcBef>
                <a:spcPts val="0"/>
              </a:spcBef>
              <a:spcAft>
                <a:spcPts val="0"/>
              </a:spcAft>
              <a:buNone/>
            </a:pPr>
            <a:r>
              <a:t/>
            </a:r>
            <a:endParaRPr sz="1550">
              <a:solidFill>
                <a:srgbClr val="2E2E2E"/>
              </a:solidFill>
              <a:latin typeface="Raleway"/>
              <a:ea typeface="Raleway"/>
              <a:cs typeface="Raleway"/>
              <a:sym typeface="Raleway"/>
            </a:endParaRPr>
          </a:p>
          <a:p>
            <a:pPr indent="-327025" lvl="0" marL="457200" rtl="0" algn="l">
              <a:spcBef>
                <a:spcPts val="0"/>
              </a:spcBef>
              <a:spcAft>
                <a:spcPts val="0"/>
              </a:spcAft>
              <a:buClr>
                <a:srgbClr val="2E2E2E"/>
              </a:buClr>
              <a:buSzPts val="1550"/>
              <a:buFont typeface="Raleway"/>
              <a:buChar char="●"/>
            </a:pPr>
            <a:r>
              <a:rPr lang="en" sz="1550">
                <a:solidFill>
                  <a:srgbClr val="2E2E2E"/>
                </a:solidFill>
                <a:latin typeface="Raleway"/>
                <a:ea typeface="Raleway"/>
                <a:cs typeface="Raleway"/>
                <a:sym typeface="Raleway"/>
              </a:rPr>
              <a:t>Stray animals taken on case-by-case basis</a:t>
            </a:r>
            <a:endParaRPr sz="1550">
              <a:solidFill>
                <a:srgbClr val="2E2E2E"/>
              </a:solidFill>
              <a:latin typeface="Raleway"/>
              <a:ea typeface="Raleway"/>
              <a:cs typeface="Raleway"/>
              <a:sym typeface="Raleway"/>
            </a:endParaRPr>
          </a:p>
          <a:p>
            <a:pPr indent="0" lvl="0" marL="457200" rtl="0" algn="l">
              <a:spcBef>
                <a:spcPts val="0"/>
              </a:spcBef>
              <a:spcAft>
                <a:spcPts val="0"/>
              </a:spcAft>
              <a:buNone/>
            </a:pPr>
            <a:r>
              <a:t/>
            </a:r>
            <a:endParaRPr sz="1550">
              <a:solidFill>
                <a:srgbClr val="2E2E2E"/>
              </a:solidFill>
              <a:latin typeface="Raleway"/>
              <a:ea typeface="Raleway"/>
              <a:cs typeface="Raleway"/>
              <a:sym typeface="Raleway"/>
            </a:endParaRPr>
          </a:p>
          <a:p>
            <a:pPr indent="-327025" lvl="0" marL="457200" rtl="0" algn="l">
              <a:spcBef>
                <a:spcPts val="0"/>
              </a:spcBef>
              <a:spcAft>
                <a:spcPts val="0"/>
              </a:spcAft>
              <a:buClr>
                <a:srgbClr val="2E2E2E"/>
              </a:buClr>
              <a:buSzPts val="1550"/>
              <a:buFont typeface="Raleway"/>
              <a:buChar char="●"/>
            </a:pPr>
            <a:r>
              <a:rPr lang="en" sz="1550">
                <a:solidFill>
                  <a:srgbClr val="2E2E2E"/>
                </a:solidFill>
                <a:latin typeface="Raleway"/>
                <a:ea typeface="Raleway"/>
                <a:cs typeface="Raleway"/>
                <a:sym typeface="Raleway"/>
              </a:rPr>
              <a:t>Shelters temporarily stopped taking in</a:t>
            </a:r>
            <a:endParaRPr sz="1550">
              <a:solidFill>
                <a:srgbClr val="2E2E2E"/>
              </a:solidFill>
              <a:latin typeface="Raleway"/>
              <a:ea typeface="Raleway"/>
              <a:cs typeface="Raleway"/>
              <a:sym typeface="Raleway"/>
            </a:endParaRPr>
          </a:p>
          <a:p>
            <a:pPr indent="0" lvl="0" marL="457200" rtl="0" algn="l">
              <a:spcBef>
                <a:spcPts val="0"/>
              </a:spcBef>
              <a:spcAft>
                <a:spcPts val="0"/>
              </a:spcAft>
              <a:buNone/>
            </a:pPr>
            <a:r>
              <a:rPr lang="en" sz="1550">
                <a:solidFill>
                  <a:srgbClr val="2E2E2E"/>
                </a:solidFill>
                <a:latin typeface="Raleway"/>
                <a:ea typeface="Raleway"/>
                <a:cs typeface="Raleway"/>
                <a:sym typeface="Raleway"/>
              </a:rPr>
              <a:t>Owner-surrendered animals</a:t>
            </a:r>
            <a:endParaRPr sz="1550">
              <a:solidFill>
                <a:srgbClr val="2E2E2E"/>
              </a:solidFill>
              <a:latin typeface="Raleway"/>
              <a:ea typeface="Raleway"/>
              <a:cs typeface="Raleway"/>
              <a:sym typeface="Raleway"/>
            </a:endParaRPr>
          </a:p>
          <a:p>
            <a:pPr indent="0" lvl="0" marL="457200" rtl="0" algn="l">
              <a:spcBef>
                <a:spcPts val="0"/>
              </a:spcBef>
              <a:spcAft>
                <a:spcPts val="0"/>
              </a:spcAft>
              <a:buNone/>
            </a:pPr>
            <a:r>
              <a:t/>
            </a:r>
            <a:endParaRPr sz="1550">
              <a:solidFill>
                <a:srgbClr val="2E2E2E"/>
              </a:solidFill>
              <a:latin typeface="Raleway"/>
              <a:ea typeface="Raleway"/>
              <a:cs typeface="Raleway"/>
              <a:sym typeface="Raleway"/>
            </a:endParaRPr>
          </a:p>
          <a:p>
            <a:pPr indent="-327025" lvl="0" marL="457200" rtl="0" algn="l">
              <a:spcBef>
                <a:spcPts val="0"/>
              </a:spcBef>
              <a:spcAft>
                <a:spcPts val="0"/>
              </a:spcAft>
              <a:buClr>
                <a:srgbClr val="2E2E2E"/>
              </a:buClr>
              <a:buSzPts val="1550"/>
              <a:buFont typeface="Raleway"/>
              <a:buChar char="●"/>
            </a:pPr>
            <a:r>
              <a:rPr lang="en" sz="1550">
                <a:solidFill>
                  <a:srgbClr val="2E2E2E"/>
                </a:solidFill>
                <a:latin typeface="Raleway"/>
                <a:ea typeface="Raleway"/>
                <a:cs typeface="Raleway"/>
                <a:sym typeface="Raleway"/>
              </a:rPr>
              <a:t>Owners requesting euthanasia for their pet</a:t>
            </a:r>
            <a:endParaRPr sz="1550">
              <a:solidFill>
                <a:srgbClr val="2E2E2E"/>
              </a:solidFill>
              <a:latin typeface="Raleway"/>
              <a:ea typeface="Raleway"/>
              <a:cs typeface="Raleway"/>
              <a:sym typeface="Raleway"/>
            </a:endParaRPr>
          </a:p>
          <a:p>
            <a:pPr indent="0" lvl="0" marL="457200" rtl="0" algn="l">
              <a:spcBef>
                <a:spcPts val="0"/>
              </a:spcBef>
              <a:spcAft>
                <a:spcPts val="0"/>
              </a:spcAft>
              <a:buNone/>
            </a:pPr>
            <a:r>
              <a:t/>
            </a:r>
            <a:endParaRPr sz="1550">
              <a:solidFill>
                <a:srgbClr val="2E2E2E"/>
              </a:solidFill>
              <a:latin typeface="Raleway"/>
              <a:ea typeface="Raleway"/>
              <a:cs typeface="Raleway"/>
              <a:sym typeface="Raleway"/>
            </a:endParaRPr>
          </a:p>
          <a:p>
            <a:pPr indent="-327025" lvl="0" marL="457200" rtl="0" algn="l">
              <a:spcBef>
                <a:spcPts val="0"/>
              </a:spcBef>
              <a:spcAft>
                <a:spcPts val="0"/>
              </a:spcAft>
              <a:buClr>
                <a:srgbClr val="2E2E2E"/>
              </a:buClr>
              <a:buSzPts val="1550"/>
              <a:buFont typeface="Raleway"/>
              <a:buChar char="●"/>
            </a:pPr>
            <a:r>
              <a:rPr lang="en" sz="1550">
                <a:solidFill>
                  <a:srgbClr val="2E2E2E"/>
                </a:solidFill>
                <a:latin typeface="Raleway"/>
                <a:ea typeface="Raleway"/>
                <a:cs typeface="Raleway"/>
                <a:sym typeface="Raleway"/>
              </a:rPr>
              <a:t>Belief that COVID-19 can be transmitted amongst animals</a:t>
            </a:r>
            <a:endParaRPr sz="1550">
              <a:solidFill>
                <a:srgbClr val="2E2E2E"/>
              </a:solidFill>
              <a:latin typeface="Raleway"/>
              <a:ea typeface="Raleway"/>
              <a:cs typeface="Raleway"/>
              <a:sym typeface="Raleway"/>
            </a:endParaRPr>
          </a:p>
          <a:p>
            <a:pPr indent="0" lvl="0" marL="0" rtl="0" algn="l">
              <a:spcBef>
                <a:spcPts val="0"/>
              </a:spcBef>
              <a:spcAft>
                <a:spcPts val="0"/>
              </a:spcAft>
              <a:buNone/>
            </a:pPr>
            <a:r>
              <a:t/>
            </a:r>
            <a:endParaRPr sz="1600">
              <a:latin typeface="Raleway"/>
              <a:ea typeface="Raleway"/>
              <a:cs typeface="Raleway"/>
              <a:sym typeface="Raleway"/>
            </a:endParaRPr>
          </a:p>
        </p:txBody>
      </p:sp>
      <p:pic>
        <p:nvPicPr>
          <p:cNvPr id="506" name="Google Shape;506;p64"/>
          <p:cNvPicPr preferRelativeResize="0"/>
          <p:nvPr/>
        </p:nvPicPr>
        <p:blipFill>
          <a:blip r:embed="rId3">
            <a:alphaModFix/>
          </a:blip>
          <a:stretch>
            <a:fillRect/>
          </a:stretch>
        </p:blipFill>
        <p:spPr>
          <a:xfrm>
            <a:off x="228600" y="1090250"/>
            <a:ext cx="4381500" cy="3552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5"/>
          <p:cNvSpPr/>
          <p:nvPr/>
        </p:nvSpPr>
        <p:spPr>
          <a:xfrm>
            <a:off x="297050" y="1013825"/>
            <a:ext cx="4871100" cy="3241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5"/>
          <p:cNvSpPr txBox="1"/>
          <p:nvPr/>
        </p:nvSpPr>
        <p:spPr>
          <a:xfrm>
            <a:off x="149575" y="204600"/>
            <a:ext cx="792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aleway"/>
                <a:ea typeface="Raleway"/>
                <a:cs typeface="Raleway"/>
                <a:sym typeface="Raleway"/>
              </a:rPr>
              <a:t>On the other hand…</a:t>
            </a:r>
            <a:endParaRPr sz="2000">
              <a:latin typeface="Raleway"/>
              <a:ea typeface="Raleway"/>
              <a:cs typeface="Raleway"/>
              <a:sym typeface="Raleway"/>
            </a:endParaRPr>
          </a:p>
          <a:p>
            <a:pPr indent="0" lvl="0" marL="0" rtl="0" algn="l">
              <a:spcBef>
                <a:spcPts val="0"/>
              </a:spcBef>
              <a:spcAft>
                <a:spcPts val="0"/>
              </a:spcAft>
              <a:buNone/>
            </a:pPr>
            <a:r>
              <a:rPr b="1" lang="en" sz="2000">
                <a:solidFill>
                  <a:srgbClr val="303030"/>
                </a:solidFill>
                <a:highlight>
                  <a:srgbClr val="FFFFFF"/>
                </a:highlight>
                <a:latin typeface="Raleway"/>
                <a:ea typeface="Raleway"/>
                <a:cs typeface="Raleway"/>
                <a:sym typeface="Raleway"/>
              </a:rPr>
              <a:t>Pet surrenders becoming tragic part of pandemic</a:t>
            </a:r>
            <a:endParaRPr b="1" sz="2000">
              <a:latin typeface="Raleway"/>
              <a:ea typeface="Raleway"/>
              <a:cs typeface="Raleway"/>
              <a:sym typeface="Raleway"/>
            </a:endParaRPr>
          </a:p>
        </p:txBody>
      </p:sp>
      <p:pic>
        <p:nvPicPr>
          <p:cNvPr id="513" name="Google Shape;513;p65"/>
          <p:cNvPicPr preferRelativeResize="0"/>
          <p:nvPr/>
        </p:nvPicPr>
        <p:blipFill>
          <a:blip r:embed="rId3">
            <a:alphaModFix/>
          </a:blip>
          <a:stretch>
            <a:fillRect/>
          </a:stretch>
        </p:blipFill>
        <p:spPr>
          <a:xfrm>
            <a:off x="5603625" y="1002000"/>
            <a:ext cx="3283200" cy="2512200"/>
          </a:xfrm>
          <a:prstGeom prst="roundRect">
            <a:avLst>
              <a:gd fmla="val 16667" name="adj"/>
            </a:avLst>
          </a:prstGeom>
          <a:noFill/>
          <a:ln>
            <a:noFill/>
          </a:ln>
        </p:spPr>
      </p:pic>
      <p:sp>
        <p:nvSpPr>
          <p:cNvPr id="514" name="Google Shape;514;p65"/>
          <p:cNvSpPr txBox="1"/>
          <p:nvPr/>
        </p:nvSpPr>
        <p:spPr>
          <a:xfrm>
            <a:off x="438100" y="1260925"/>
            <a:ext cx="45201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Raleway"/>
                <a:ea typeface="Raleway"/>
                <a:cs typeface="Raleway"/>
                <a:sym typeface="Raleway"/>
              </a:rPr>
              <a:t>In Aug’20, the American Society for the Prevention of Cruelty to Animals released </a:t>
            </a:r>
            <a:r>
              <a:rPr lang="en" sz="1600">
                <a:solidFill>
                  <a:schemeClr val="dk1"/>
                </a:solidFill>
                <a:uFill>
                  <a:noFill/>
                </a:uFill>
                <a:latin typeface="Raleway"/>
                <a:ea typeface="Raleway"/>
                <a:cs typeface="Raleway"/>
                <a:sym typeface="Raleway"/>
                <a:hlinkClick r:id="rId4">
                  <a:extLst>
                    <a:ext uri="{A12FA001-AC4F-418D-AE19-62706E023703}">
                      <ahyp:hlinkClr val="tx"/>
                    </a:ext>
                  </a:extLst>
                </a:hlinkClick>
              </a:rPr>
              <a:t>data</a:t>
            </a:r>
            <a:r>
              <a:rPr lang="en" sz="1600">
                <a:solidFill>
                  <a:schemeClr val="dk1"/>
                </a:solidFill>
                <a:latin typeface="Raleway"/>
                <a:ea typeface="Raleway"/>
                <a:cs typeface="Raleway"/>
                <a:sym typeface="Raleway"/>
              </a:rPr>
              <a:t> estimating that </a:t>
            </a:r>
            <a:r>
              <a:rPr b="1" lang="en" sz="1600">
                <a:solidFill>
                  <a:schemeClr val="dk1"/>
                </a:solidFill>
                <a:latin typeface="Raleway"/>
                <a:ea typeface="Raleway"/>
                <a:cs typeface="Raleway"/>
                <a:sym typeface="Raleway"/>
              </a:rPr>
              <a:t>4.2 million pets</a:t>
            </a:r>
            <a:r>
              <a:rPr lang="en" sz="1600">
                <a:solidFill>
                  <a:schemeClr val="dk1"/>
                </a:solidFill>
                <a:latin typeface="Raleway"/>
                <a:ea typeface="Raleway"/>
                <a:cs typeface="Raleway"/>
                <a:sym typeface="Raleway"/>
              </a:rPr>
              <a:t> will enter poverty in the next six months as a result of the COVID-19 crisis, a </a:t>
            </a:r>
            <a:r>
              <a:rPr b="1" lang="en" sz="1600">
                <a:solidFill>
                  <a:schemeClr val="dk1"/>
                </a:solidFill>
                <a:latin typeface="Raleway"/>
                <a:ea typeface="Raleway"/>
                <a:cs typeface="Raleway"/>
                <a:sym typeface="Raleway"/>
              </a:rPr>
              <a:t>21% increase from pre-pandemic estimates</a:t>
            </a:r>
            <a:r>
              <a:rPr lang="en" sz="1600">
                <a:solidFill>
                  <a:schemeClr val="dk1"/>
                </a:solidFill>
                <a:latin typeface="Raleway"/>
                <a:ea typeface="Raleway"/>
                <a:cs typeface="Raleway"/>
                <a:sym typeface="Raleway"/>
              </a:rPr>
              <a:t>. </a:t>
            </a:r>
            <a:endParaRPr sz="1600">
              <a:solidFill>
                <a:schemeClr val="dk1"/>
              </a:solidFill>
              <a:latin typeface="Raleway"/>
              <a:ea typeface="Raleway"/>
              <a:cs typeface="Raleway"/>
              <a:sym typeface="Raleway"/>
            </a:endParaRPr>
          </a:p>
          <a:p>
            <a:pPr indent="0" lvl="0" marL="0" rtl="0" algn="l">
              <a:spcBef>
                <a:spcPts val="0"/>
              </a:spcBef>
              <a:spcAft>
                <a:spcPts val="0"/>
              </a:spcAft>
              <a:buNone/>
            </a:pPr>
            <a:r>
              <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lang="en" sz="1600">
                <a:solidFill>
                  <a:schemeClr val="dk1"/>
                </a:solidFill>
                <a:latin typeface="Raleway"/>
                <a:ea typeface="Raleway"/>
                <a:cs typeface="Raleway"/>
                <a:sym typeface="Raleway"/>
              </a:rPr>
              <a:t>The total number of animals living in poverty could rise to more than </a:t>
            </a:r>
            <a:r>
              <a:rPr b="1" lang="en" sz="1600">
                <a:solidFill>
                  <a:schemeClr val="dk1"/>
                </a:solidFill>
                <a:latin typeface="Raleway"/>
                <a:ea typeface="Raleway"/>
                <a:cs typeface="Raleway"/>
                <a:sym typeface="Raleway"/>
              </a:rPr>
              <a:t>24.4 million</a:t>
            </a:r>
            <a:r>
              <a:rPr lang="en" sz="1600">
                <a:solidFill>
                  <a:schemeClr val="dk1"/>
                </a:solidFill>
                <a:latin typeface="Raleway"/>
                <a:ea typeface="Raleway"/>
                <a:cs typeface="Raleway"/>
                <a:sym typeface="Raleway"/>
              </a:rPr>
              <a:t> dogs, cats, horses and other animals.</a:t>
            </a:r>
            <a:endParaRPr sz="1600">
              <a:solidFill>
                <a:schemeClr val="dk1"/>
              </a:solidFill>
              <a:latin typeface="Raleway"/>
              <a:ea typeface="Raleway"/>
              <a:cs typeface="Raleway"/>
              <a:sym typeface="Raleway"/>
            </a:endParaRPr>
          </a:p>
        </p:txBody>
      </p:sp>
      <p:sp>
        <p:nvSpPr>
          <p:cNvPr id="515" name="Google Shape;515;p65"/>
          <p:cNvSpPr txBox="1"/>
          <p:nvPr/>
        </p:nvSpPr>
        <p:spPr>
          <a:xfrm>
            <a:off x="297050" y="4300975"/>
            <a:ext cx="543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Main Reason: </a:t>
            </a:r>
            <a:endParaRPr>
              <a:latin typeface="Lato Light"/>
              <a:ea typeface="Lato Light"/>
              <a:cs typeface="Lato Light"/>
              <a:sym typeface="Lato Light"/>
            </a:endParaRPr>
          </a:p>
          <a:p>
            <a:pPr indent="0" lvl="0" marL="0" rtl="0" algn="l">
              <a:spcBef>
                <a:spcPts val="0"/>
              </a:spcBef>
              <a:spcAft>
                <a:spcPts val="0"/>
              </a:spcAft>
              <a:buNone/>
            </a:pPr>
            <a:r>
              <a:rPr b="1" lang="en">
                <a:latin typeface="Lato"/>
                <a:ea typeface="Lato"/>
                <a:cs typeface="Lato"/>
                <a:sym typeface="Lato"/>
              </a:rPr>
              <a:t>Economic hardships faced by people in the pandemic!</a:t>
            </a:r>
            <a:endParaRPr b="1">
              <a:latin typeface="Lato"/>
              <a:ea typeface="Lato"/>
              <a:cs typeface="Lato"/>
              <a:sym typeface="Lato"/>
            </a:endParaRPr>
          </a:p>
          <a:p>
            <a:pPr indent="0" lvl="0" marL="0" rtl="0" algn="l">
              <a:spcBef>
                <a:spcPts val="0"/>
              </a:spcBef>
              <a:spcAft>
                <a:spcPts val="0"/>
              </a:spcAft>
              <a:buNone/>
            </a:pPr>
            <a:r>
              <a:t/>
            </a:r>
            <a:endParaRPr>
              <a:latin typeface="Lato Light"/>
              <a:ea typeface="Lato Light"/>
              <a:cs typeface="Lato Light"/>
              <a:sym typeface="Lato Light"/>
            </a:endParaRPr>
          </a:p>
        </p:txBody>
      </p:sp>
      <p:sp>
        <p:nvSpPr>
          <p:cNvPr id="516" name="Google Shape;516;p65"/>
          <p:cNvSpPr txBox="1"/>
          <p:nvPr/>
        </p:nvSpPr>
        <p:spPr>
          <a:xfrm>
            <a:off x="4945975" y="3715625"/>
            <a:ext cx="4651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Light"/>
                <a:ea typeface="Lato Light"/>
                <a:cs typeface="Lato Light"/>
                <a:sym typeface="Lato Light"/>
              </a:rPr>
              <a:t>Countless</a:t>
            </a:r>
            <a:r>
              <a:rPr lang="en">
                <a:solidFill>
                  <a:schemeClr val="dk1"/>
                </a:solidFill>
                <a:latin typeface="Lato Light"/>
                <a:ea typeface="Lato Light"/>
                <a:cs typeface="Lato Light"/>
                <a:sym typeface="Lato Light"/>
              </a:rPr>
              <a:t> animals are surrendered/abandoned </a:t>
            </a:r>
            <a:endParaRPr>
              <a:solidFill>
                <a:schemeClr val="dk1"/>
              </a:solidFill>
              <a:latin typeface="Lato Light"/>
              <a:ea typeface="Lato Light"/>
              <a:cs typeface="Lato Light"/>
              <a:sym typeface="Lato Light"/>
            </a:endParaRPr>
          </a:p>
          <a:p>
            <a:pPr indent="0" lvl="0" marL="0" rtl="0" algn="ctr">
              <a:spcBef>
                <a:spcPts val="0"/>
              </a:spcBef>
              <a:spcAft>
                <a:spcPts val="0"/>
              </a:spcAft>
              <a:buNone/>
            </a:pPr>
            <a:r>
              <a:rPr lang="en">
                <a:solidFill>
                  <a:schemeClr val="dk1"/>
                </a:solidFill>
                <a:latin typeface="Lato Light"/>
                <a:ea typeface="Lato Light"/>
                <a:cs typeface="Lato Light"/>
                <a:sym typeface="Lato Light"/>
              </a:rPr>
              <a:t>by the owners and are on the streets </a:t>
            </a:r>
            <a:endParaRPr>
              <a:solidFill>
                <a:schemeClr val="dk1"/>
              </a:solidFill>
              <a:latin typeface="Lato Light"/>
              <a:ea typeface="Lato Light"/>
              <a:cs typeface="Lato Light"/>
              <a:sym typeface="Lato Light"/>
            </a:endParaRPr>
          </a:p>
          <a:p>
            <a:pPr indent="0" lvl="0" marL="0" rtl="0" algn="ctr">
              <a:spcBef>
                <a:spcPts val="0"/>
              </a:spcBef>
              <a:spcAft>
                <a:spcPts val="0"/>
              </a:spcAft>
              <a:buNone/>
            </a:pPr>
            <a:r>
              <a:rPr lang="en">
                <a:solidFill>
                  <a:schemeClr val="dk1"/>
                </a:solidFill>
                <a:latin typeface="Lato Light"/>
                <a:ea typeface="Lato Light"/>
                <a:cs typeface="Lato Light"/>
                <a:sym typeface="Lato Light"/>
              </a:rPr>
              <a:t>devoid</a:t>
            </a:r>
            <a:r>
              <a:rPr lang="en">
                <a:solidFill>
                  <a:schemeClr val="dk1"/>
                </a:solidFill>
                <a:latin typeface="Lato Light"/>
                <a:ea typeface="Lato Light"/>
                <a:cs typeface="Lato Light"/>
                <a:sym typeface="Lato Light"/>
              </a:rPr>
              <a:t> of food and shelter</a:t>
            </a:r>
            <a:endParaRPr>
              <a:solidFill>
                <a:schemeClr val="dk1"/>
              </a:solidFill>
              <a:latin typeface="Lato Light"/>
              <a:ea typeface="Lato Light"/>
              <a:cs typeface="Lato Light"/>
              <a:sym typeface="La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66"/>
          <p:cNvSpPr/>
          <p:nvPr/>
        </p:nvSpPr>
        <p:spPr>
          <a:xfrm>
            <a:off x="1789500" y="746475"/>
            <a:ext cx="5685600" cy="3589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Lato"/>
                <a:ea typeface="Lato"/>
                <a:cs typeface="Lato"/>
                <a:sym typeface="Lato"/>
              </a:rPr>
              <a:t>Our Recommendation for shelters:</a:t>
            </a:r>
            <a:endParaRPr sz="2000">
              <a:solidFill>
                <a:schemeClr val="dk1"/>
              </a:solidFill>
              <a:latin typeface="Lato"/>
              <a:ea typeface="Lato"/>
              <a:cs typeface="Lato"/>
              <a:sym typeface="Lato"/>
            </a:endParaRPr>
          </a:p>
          <a:p>
            <a:pPr indent="0" lvl="0" marL="0" rtl="0" algn="ctr">
              <a:spcBef>
                <a:spcPts val="0"/>
              </a:spcBef>
              <a:spcAft>
                <a:spcPts val="0"/>
              </a:spcAft>
              <a:buNone/>
            </a:pPr>
            <a:r>
              <a:rPr b="1" lang="en" sz="4500">
                <a:solidFill>
                  <a:schemeClr val="dk1"/>
                </a:solidFill>
                <a:latin typeface="Livvic"/>
                <a:ea typeface="Livvic"/>
                <a:cs typeface="Livvic"/>
                <a:sym typeface="Livvic"/>
              </a:rPr>
              <a:t>INCREASE SHELTER INTAKE</a:t>
            </a:r>
            <a:endParaRPr b="1" sz="4500">
              <a:solidFill>
                <a:schemeClr val="dk1"/>
              </a:solidFill>
              <a:latin typeface="Livvic"/>
              <a:ea typeface="Livvic"/>
              <a:cs typeface="Livvic"/>
              <a:sym typeface="Livvic"/>
            </a:endParaRPr>
          </a:p>
          <a:p>
            <a:pPr indent="0" lvl="0" marL="0" rtl="0" algn="ctr">
              <a:spcBef>
                <a:spcPts val="0"/>
              </a:spcBef>
              <a:spcAft>
                <a:spcPts val="0"/>
              </a:spcAft>
              <a:buNone/>
            </a:pPr>
            <a:r>
              <a:rPr lang="en" sz="1800">
                <a:solidFill>
                  <a:srgbClr val="9E9E9E"/>
                </a:solidFill>
                <a:latin typeface="Lato"/>
                <a:ea typeface="Lato"/>
                <a:cs typeface="Lato"/>
                <a:sym typeface="Lato"/>
              </a:rPr>
              <a:t>But how can we do that? </a:t>
            </a:r>
            <a:endParaRPr sz="1800">
              <a:solidFill>
                <a:srgbClr val="9E9E9E"/>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25" name="Shape 525"/>
        <p:cNvGrpSpPr/>
        <p:nvPr/>
      </p:nvGrpSpPr>
      <p:grpSpPr>
        <a:xfrm>
          <a:off x="0" y="0"/>
          <a:ext cx="0" cy="0"/>
          <a:chOff x="0" y="0"/>
          <a:chExt cx="0" cy="0"/>
        </a:xfrm>
      </p:grpSpPr>
      <p:sp>
        <p:nvSpPr>
          <p:cNvPr id="526" name="Google Shape;526;p67"/>
          <p:cNvSpPr txBox="1"/>
          <p:nvPr>
            <p:ph type="ctrTitle"/>
          </p:nvPr>
        </p:nvSpPr>
        <p:spPr>
          <a:xfrm flipH="1">
            <a:off x="3772954" y="628600"/>
            <a:ext cx="3108900" cy="584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More Volunteers</a:t>
            </a:r>
            <a:endParaRPr/>
          </a:p>
        </p:txBody>
      </p:sp>
      <p:sp>
        <p:nvSpPr>
          <p:cNvPr id="527" name="Google Shape;527;p67"/>
          <p:cNvSpPr txBox="1"/>
          <p:nvPr>
            <p:ph idx="1" type="subTitle"/>
          </p:nvPr>
        </p:nvSpPr>
        <p:spPr>
          <a:xfrm>
            <a:off x="3772928" y="1161925"/>
            <a:ext cx="3978000" cy="12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Encourage more </a:t>
            </a:r>
            <a:r>
              <a:rPr lang="en"/>
              <a:t>volunteers as the COVID vaccine rollout</a:t>
            </a:r>
            <a:endParaRPr/>
          </a:p>
          <a:p>
            <a:pPr indent="0" lvl="0" marL="0" rtl="0" algn="l">
              <a:spcBef>
                <a:spcPts val="0"/>
              </a:spcBef>
              <a:spcAft>
                <a:spcPts val="0"/>
              </a:spcAft>
              <a:buNone/>
            </a:pPr>
            <a:r>
              <a:rPr lang="en"/>
              <a:t>Higher caregiver-to-animal ratio for improved life quality</a:t>
            </a:r>
            <a:endParaRPr/>
          </a:p>
          <a:p>
            <a:pPr indent="0" lvl="0" marL="0" rtl="0" algn="l">
              <a:spcBef>
                <a:spcPts val="0"/>
              </a:spcBef>
              <a:spcAft>
                <a:spcPts val="0"/>
              </a:spcAft>
              <a:buNone/>
            </a:pPr>
            <a:r>
              <a:t/>
            </a:r>
            <a:endParaRPr/>
          </a:p>
        </p:txBody>
      </p:sp>
      <p:sp>
        <p:nvSpPr>
          <p:cNvPr id="528" name="Google Shape;528;p67"/>
          <p:cNvSpPr txBox="1"/>
          <p:nvPr>
            <p:ph idx="2" type="ctrTitle"/>
          </p:nvPr>
        </p:nvSpPr>
        <p:spPr>
          <a:xfrm flipH="1">
            <a:off x="2720048" y="2774775"/>
            <a:ext cx="2805000" cy="584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
              <a:t>Expand Capacity</a:t>
            </a:r>
            <a:endParaRPr/>
          </a:p>
        </p:txBody>
      </p:sp>
      <p:sp>
        <p:nvSpPr>
          <p:cNvPr id="529" name="Google Shape;529;p67"/>
          <p:cNvSpPr txBox="1"/>
          <p:nvPr>
            <p:ph idx="3" type="subTitle"/>
          </p:nvPr>
        </p:nvSpPr>
        <p:spPr>
          <a:xfrm>
            <a:off x="2307862" y="3308104"/>
            <a:ext cx="3217200" cy="12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Scale up the infrastructure based on seasonal trends</a:t>
            </a:r>
            <a:endParaRPr/>
          </a:p>
          <a:p>
            <a:pPr indent="0" lvl="0" marL="0" rtl="0" algn="r">
              <a:spcBef>
                <a:spcPts val="0"/>
              </a:spcBef>
              <a:spcAft>
                <a:spcPts val="0"/>
              </a:spcAft>
              <a:buNone/>
            </a:pPr>
            <a:r>
              <a:rPr lang="en"/>
              <a:t>Recruit more </a:t>
            </a:r>
            <a:r>
              <a:rPr b="1" lang="en">
                <a:latin typeface="Lato"/>
                <a:ea typeface="Lato"/>
                <a:cs typeface="Lato"/>
                <a:sym typeface="Lato"/>
              </a:rPr>
              <a:t>foster owners </a:t>
            </a:r>
            <a:r>
              <a:rPr lang="en"/>
              <a:t>to dilute intake overflow </a:t>
            </a:r>
            <a:endParaRPr/>
          </a:p>
        </p:txBody>
      </p:sp>
      <p:pic>
        <p:nvPicPr>
          <p:cNvPr id="530" name="Google Shape;530;p67"/>
          <p:cNvPicPr preferRelativeResize="0"/>
          <p:nvPr/>
        </p:nvPicPr>
        <p:blipFill rotWithShape="1">
          <a:blip r:embed="rId3">
            <a:alphaModFix amt="91000"/>
          </a:blip>
          <a:srcRect b="0" l="16693" r="16693" t="0"/>
          <a:stretch/>
        </p:blipFill>
        <p:spPr>
          <a:xfrm>
            <a:off x="-868450" y="-221800"/>
            <a:ext cx="3455100" cy="3455100"/>
          </a:xfrm>
          <a:prstGeom prst="ellipse">
            <a:avLst/>
          </a:prstGeom>
          <a:noFill/>
          <a:ln>
            <a:noFill/>
          </a:ln>
        </p:spPr>
      </p:pic>
      <p:pic>
        <p:nvPicPr>
          <p:cNvPr id="531" name="Google Shape;531;p67"/>
          <p:cNvPicPr preferRelativeResize="0"/>
          <p:nvPr/>
        </p:nvPicPr>
        <p:blipFill rotWithShape="1">
          <a:blip r:embed="rId4">
            <a:alphaModFix amt="88000"/>
          </a:blip>
          <a:srcRect b="0" l="16666" r="16666" t="0"/>
          <a:stretch/>
        </p:blipFill>
        <p:spPr>
          <a:xfrm>
            <a:off x="6273375" y="1871550"/>
            <a:ext cx="3455100" cy="3455100"/>
          </a:xfrm>
          <a:prstGeom prst="ellipse">
            <a:avLst/>
          </a:prstGeom>
          <a:noFill/>
          <a:ln>
            <a:noFill/>
          </a:ln>
        </p:spPr>
      </p:pic>
      <p:sp>
        <p:nvSpPr>
          <p:cNvPr id="532" name="Google Shape;532;p67"/>
          <p:cNvSpPr/>
          <p:nvPr/>
        </p:nvSpPr>
        <p:spPr>
          <a:xfrm>
            <a:off x="2525819" y="863775"/>
            <a:ext cx="1032300" cy="10323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7"/>
          <p:cNvSpPr/>
          <p:nvPr/>
        </p:nvSpPr>
        <p:spPr>
          <a:xfrm flipH="1" rot="-5400000">
            <a:off x="5763758" y="3130500"/>
            <a:ext cx="1032300" cy="10323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67"/>
          <p:cNvGrpSpPr/>
          <p:nvPr/>
        </p:nvGrpSpPr>
        <p:grpSpPr>
          <a:xfrm>
            <a:off x="2810348" y="1148370"/>
            <a:ext cx="463237" cy="463112"/>
            <a:chOff x="2701450" y="3236000"/>
            <a:chExt cx="369025" cy="368925"/>
          </a:xfrm>
        </p:grpSpPr>
        <p:sp>
          <p:nvSpPr>
            <p:cNvPr id="535" name="Google Shape;535;p67"/>
            <p:cNvSpPr/>
            <p:nvPr/>
          </p:nvSpPr>
          <p:spPr>
            <a:xfrm>
              <a:off x="2701450" y="3236000"/>
              <a:ext cx="369025" cy="368925"/>
            </a:xfrm>
            <a:custGeom>
              <a:rect b="b" l="l" r="r" t="t"/>
              <a:pathLst>
                <a:path extrusionOk="0" h="14757" w="14761">
                  <a:moveTo>
                    <a:pt x="3994" y="5291"/>
                  </a:moveTo>
                  <a:lnTo>
                    <a:pt x="3994" y="9468"/>
                  </a:lnTo>
                  <a:lnTo>
                    <a:pt x="2235" y="9468"/>
                  </a:lnTo>
                  <a:cubicBezTo>
                    <a:pt x="1719" y="9466"/>
                    <a:pt x="1302" y="9048"/>
                    <a:pt x="1299" y="8533"/>
                  </a:cubicBezTo>
                  <a:lnTo>
                    <a:pt x="1299" y="6227"/>
                  </a:lnTo>
                  <a:cubicBezTo>
                    <a:pt x="1302" y="5709"/>
                    <a:pt x="1719" y="5291"/>
                    <a:pt x="2235" y="5291"/>
                  </a:cubicBezTo>
                  <a:close/>
                  <a:moveTo>
                    <a:pt x="3994" y="4422"/>
                  </a:moveTo>
                  <a:lnTo>
                    <a:pt x="3994" y="4854"/>
                  </a:lnTo>
                  <a:lnTo>
                    <a:pt x="2235" y="4854"/>
                  </a:lnTo>
                  <a:cubicBezTo>
                    <a:pt x="1480" y="4857"/>
                    <a:pt x="870" y="5467"/>
                    <a:pt x="867" y="6221"/>
                  </a:cubicBezTo>
                  <a:lnTo>
                    <a:pt x="867" y="8527"/>
                  </a:lnTo>
                  <a:cubicBezTo>
                    <a:pt x="870" y="9281"/>
                    <a:pt x="1480" y="9895"/>
                    <a:pt x="2235" y="9895"/>
                  </a:cubicBezTo>
                  <a:lnTo>
                    <a:pt x="3994" y="9895"/>
                  </a:lnTo>
                  <a:lnTo>
                    <a:pt x="3994" y="10326"/>
                  </a:lnTo>
                  <a:lnTo>
                    <a:pt x="2235" y="10332"/>
                  </a:lnTo>
                  <a:cubicBezTo>
                    <a:pt x="1241" y="10329"/>
                    <a:pt x="435" y="9523"/>
                    <a:pt x="435" y="8530"/>
                  </a:cubicBezTo>
                  <a:lnTo>
                    <a:pt x="435" y="6224"/>
                  </a:lnTo>
                  <a:cubicBezTo>
                    <a:pt x="435" y="5228"/>
                    <a:pt x="1241" y="4425"/>
                    <a:pt x="2235" y="4422"/>
                  </a:cubicBezTo>
                  <a:close/>
                  <a:moveTo>
                    <a:pt x="12526" y="4425"/>
                  </a:moveTo>
                  <a:cubicBezTo>
                    <a:pt x="13519" y="4425"/>
                    <a:pt x="14325" y="5231"/>
                    <a:pt x="14325" y="6227"/>
                  </a:cubicBezTo>
                  <a:lnTo>
                    <a:pt x="14325" y="8530"/>
                  </a:lnTo>
                  <a:cubicBezTo>
                    <a:pt x="14325" y="9523"/>
                    <a:pt x="13519" y="10329"/>
                    <a:pt x="12526" y="10332"/>
                  </a:cubicBezTo>
                  <a:lnTo>
                    <a:pt x="10767" y="10332"/>
                  </a:lnTo>
                  <a:lnTo>
                    <a:pt x="10767" y="9900"/>
                  </a:lnTo>
                  <a:lnTo>
                    <a:pt x="11069" y="9900"/>
                  </a:lnTo>
                  <a:cubicBezTo>
                    <a:pt x="11190" y="9900"/>
                    <a:pt x="11285" y="9802"/>
                    <a:pt x="11285" y="9684"/>
                  </a:cubicBezTo>
                  <a:cubicBezTo>
                    <a:pt x="11285" y="9563"/>
                    <a:pt x="11190" y="9468"/>
                    <a:pt x="11069" y="9468"/>
                  </a:cubicBezTo>
                  <a:lnTo>
                    <a:pt x="10767" y="9468"/>
                  </a:lnTo>
                  <a:lnTo>
                    <a:pt x="10767" y="5289"/>
                  </a:lnTo>
                  <a:lnTo>
                    <a:pt x="12526" y="5289"/>
                  </a:lnTo>
                  <a:cubicBezTo>
                    <a:pt x="13041" y="5289"/>
                    <a:pt x="13459" y="5706"/>
                    <a:pt x="13462" y="6224"/>
                  </a:cubicBezTo>
                  <a:lnTo>
                    <a:pt x="13462" y="8530"/>
                  </a:lnTo>
                  <a:cubicBezTo>
                    <a:pt x="13459" y="9045"/>
                    <a:pt x="13041" y="9463"/>
                    <a:pt x="12526" y="9466"/>
                  </a:cubicBezTo>
                  <a:lnTo>
                    <a:pt x="11991" y="9466"/>
                  </a:lnTo>
                  <a:cubicBezTo>
                    <a:pt x="11873" y="9466"/>
                    <a:pt x="11778" y="9561"/>
                    <a:pt x="11778" y="9681"/>
                  </a:cubicBezTo>
                  <a:cubicBezTo>
                    <a:pt x="11778" y="9800"/>
                    <a:pt x="11873" y="9897"/>
                    <a:pt x="11991" y="9897"/>
                  </a:cubicBezTo>
                  <a:lnTo>
                    <a:pt x="12526" y="9897"/>
                  </a:lnTo>
                  <a:cubicBezTo>
                    <a:pt x="13280" y="9895"/>
                    <a:pt x="13891" y="9284"/>
                    <a:pt x="13894" y="8530"/>
                  </a:cubicBezTo>
                  <a:lnTo>
                    <a:pt x="13894" y="6224"/>
                  </a:lnTo>
                  <a:cubicBezTo>
                    <a:pt x="13891" y="5470"/>
                    <a:pt x="13280" y="4857"/>
                    <a:pt x="12526" y="4857"/>
                  </a:cubicBezTo>
                  <a:lnTo>
                    <a:pt x="10767" y="4857"/>
                  </a:lnTo>
                  <a:lnTo>
                    <a:pt x="10767" y="4425"/>
                  </a:lnTo>
                  <a:close/>
                  <a:moveTo>
                    <a:pt x="6227" y="0"/>
                  </a:moveTo>
                  <a:cubicBezTo>
                    <a:pt x="4995" y="0"/>
                    <a:pt x="3996" y="999"/>
                    <a:pt x="3994" y="2234"/>
                  </a:cubicBezTo>
                  <a:lnTo>
                    <a:pt x="3994" y="2758"/>
                  </a:lnTo>
                  <a:cubicBezTo>
                    <a:pt x="3994" y="2879"/>
                    <a:pt x="4091" y="2974"/>
                    <a:pt x="4209" y="2974"/>
                  </a:cubicBezTo>
                  <a:cubicBezTo>
                    <a:pt x="4330" y="2974"/>
                    <a:pt x="4425" y="2879"/>
                    <a:pt x="4425" y="2758"/>
                  </a:cubicBezTo>
                  <a:lnTo>
                    <a:pt x="4425" y="2234"/>
                  </a:lnTo>
                  <a:cubicBezTo>
                    <a:pt x="4428" y="1238"/>
                    <a:pt x="5231" y="432"/>
                    <a:pt x="6227" y="432"/>
                  </a:cubicBezTo>
                  <a:lnTo>
                    <a:pt x="8533" y="432"/>
                  </a:lnTo>
                  <a:cubicBezTo>
                    <a:pt x="9526" y="432"/>
                    <a:pt x="10333" y="1238"/>
                    <a:pt x="10333" y="2234"/>
                  </a:cubicBezTo>
                  <a:lnTo>
                    <a:pt x="10333" y="12523"/>
                  </a:lnTo>
                  <a:cubicBezTo>
                    <a:pt x="10333" y="13516"/>
                    <a:pt x="9526" y="14319"/>
                    <a:pt x="8533" y="14322"/>
                  </a:cubicBezTo>
                  <a:lnTo>
                    <a:pt x="6227" y="14322"/>
                  </a:lnTo>
                  <a:cubicBezTo>
                    <a:pt x="5234" y="14319"/>
                    <a:pt x="4428" y="13516"/>
                    <a:pt x="4425" y="12523"/>
                  </a:cubicBezTo>
                  <a:lnTo>
                    <a:pt x="4425" y="3682"/>
                  </a:lnTo>
                  <a:cubicBezTo>
                    <a:pt x="4425" y="3561"/>
                    <a:pt x="4330" y="3466"/>
                    <a:pt x="4209" y="3466"/>
                  </a:cubicBezTo>
                  <a:cubicBezTo>
                    <a:pt x="4091" y="3466"/>
                    <a:pt x="3994" y="3561"/>
                    <a:pt x="3994" y="3682"/>
                  </a:cubicBezTo>
                  <a:lnTo>
                    <a:pt x="3994" y="3990"/>
                  </a:lnTo>
                  <a:lnTo>
                    <a:pt x="2235" y="3990"/>
                  </a:lnTo>
                  <a:cubicBezTo>
                    <a:pt x="1002" y="3993"/>
                    <a:pt x="4" y="4992"/>
                    <a:pt x="1" y="6224"/>
                  </a:cubicBezTo>
                  <a:lnTo>
                    <a:pt x="1" y="8530"/>
                  </a:lnTo>
                  <a:cubicBezTo>
                    <a:pt x="4" y="9762"/>
                    <a:pt x="1002" y="10764"/>
                    <a:pt x="2235" y="10764"/>
                  </a:cubicBezTo>
                  <a:lnTo>
                    <a:pt x="3994" y="10764"/>
                  </a:lnTo>
                  <a:lnTo>
                    <a:pt x="3994" y="12523"/>
                  </a:lnTo>
                  <a:cubicBezTo>
                    <a:pt x="3996" y="13755"/>
                    <a:pt x="4995" y="14754"/>
                    <a:pt x="6227" y="14757"/>
                  </a:cubicBezTo>
                  <a:lnTo>
                    <a:pt x="8533" y="14757"/>
                  </a:lnTo>
                  <a:cubicBezTo>
                    <a:pt x="9765" y="14754"/>
                    <a:pt x="10764" y="13755"/>
                    <a:pt x="10767" y="12523"/>
                  </a:cubicBezTo>
                  <a:lnTo>
                    <a:pt x="10767" y="10767"/>
                  </a:lnTo>
                  <a:lnTo>
                    <a:pt x="12526" y="10767"/>
                  </a:lnTo>
                  <a:cubicBezTo>
                    <a:pt x="13758" y="10764"/>
                    <a:pt x="14757" y="9765"/>
                    <a:pt x="14760" y="8533"/>
                  </a:cubicBezTo>
                  <a:lnTo>
                    <a:pt x="14760" y="6227"/>
                  </a:lnTo>
                  <a:cubicBezTo>
                    <a:pt x="14757" y="4992"/>
                    <a:pt x="13758" y="3993"/>
                    <a:pt x="12526" y="3990"/>
                  </a:cubicBezTo>
                  <a:lnTo>
                    <a:pt x="10767" y="3990"/>
                  </a:lnTo>
                  <a:lnTo>
                    <a:pt x="10767" y="2234"/>
                  </a:lnTo>
                  <a:cubicBezTo>
                    <a:pt x="10764" y="999"/>
                    <a:pt x="9765" y="0"/>
                    <a:pt x="85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6" name="Google Shape;536;p67"/>
            <p:cNvSpPr/>
            <p:nvPr/>
          </p:nvSpPr>
          <p:spPr>
            <a:xfrm>
              <a:off x="2822950" y="3257575"/>
              <a:ext cx="126100" cy="325700"/>
            </a:xfrm>
            <a:custGeom>
              <a:rect b="b" l="l" r="r" t="t"/>
              <a:pathLst>
                <a:path extrusionOk="0" h="13028" w="5044">
                  <a:moveTo>
                    <a:pt x="1367" y="1"/>
                  </a:moveTo>
                  <a:cubicBezTo>
                    <a:pt x="613" y="1"/>
                    <a:pt x="0" y="614"/>
                    <a:pt x="0" y="1371"/>
                  </a:cubicBezTo>
                  <a:lnTo>
                    <a:pt x="0" y="10203"/>
                  </a:lnTo>
                  <a:cubicBezTo>
                    <a:pt x="0" y="10324"/>
                    <a:pt x="95" y="10419"/>
                    <a:pt x="216" y="10419"/>
                  </a:cubicBezTo>
                  <a:cubicBezTo>
                    <a:pt x="334" y="10419"/>
                    <a:pt x="432" y="10324"/>
                    <a:pt x="432" y="10203"/>
                  </a:cubicBezTo>
                  <a:lnTo>
                    <a:pt x="432" y="1371"/>
                  </a:lnTo>
                  <a:cubicBezTo>
                    <a:pt x="432" y="853"/>
                    <a:pt x="849" y="436"/>
                    <a:pt x="1367" y="436"/>
                  </a:cubicBezTo>
                  <a:lnTo>
                    <a:pt x="3670" y="436"/>
                  </a:lnTo>
                  <a:cubicBezTo>
                    <a:pt x="4189" y="436"/>
                    <a:pt x="4606" y="853"/>
                    <a:pt x="4606" y="1371"/>
                  </a:cubicBezTo>
                  <a:lnTo>
                    <a:pt x="4606" y="11660"/>
                  </a:lnTo>
                  <a:cubicBezTo>
                    <a:pt x="4606" y="12175"/>
                    <a:pt x="4189" y="12593"/>
                    <a:pt x="3670" y="12595"/>
                  </a:cubicBezTo>
                  <a:lnTo>
                    <a:pt x="1367" y="12595"/>
                  </a:lnTo>
                  <a:cubicBezTo>
                    <a:pt x="849" y="12593"/>
                    <a:pt x="432" y="12175"/>
                    <a:pt x="432" y="11660"/>
                  </a:cubicBezTo>
                  <a:lnTo>
                    <a:pt x="432" y="11127"/>
                  </a:lnTo>
                  <a:cubicBezTo>
                    <a:pt x="432" y="11006"/>
                    <a:pt x="334" y="10911"/>
                    <a:pt x="216" y="10911"/>
                  </a:cubicBezTo>
                  <a:cubicBezTo>
                    <a:pt x="95" y="10911"/>
                    <a:pt x="0" y="11006"/>
                    <a:pt x="0" y="11127"/>
                  </a:cubicBezTo>
                  <a:lnTo>
                    <a:pt x="0" y="11660"/>
                  </a:lnTo>
                  <a:cubicBezTo>
                    <a:pt x="0" y="12414"/>
                    <a:pt x="613" y="13024"/>
                    <a:pt x="1367" y="13027"/>
                  </a:cubicBezTo>
                  <a:lnTo>
                    <a:pt x="3673" y="13027"/>
                  </a:lnTo>
                  <a:cubicBezTo>
                    <a:pt x="4428" y="13024"/>
                    <a:pt x="5041" y="12414"/>
                    <a:pt x="5044" y="11660"/>
                  </a:cubicBezTo>
                  <a:lnTo>
                    <a:pt x="5044" y="1371"/>
                  </a:lnTo>
                  <a:cubicBezTo>
                    <a:pt x="5041" y="614"/>
                    <a:pt x="4430" y="1"/>
                    <a:pt x="36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7" name="Google Shape;537;p67"/>
            <p:cNvSpPr/>
            <p:nvPr/>
          </p:nvSpPr>
          <p:spPr>
            <a:xfrm>
              <a:off x="2836400" y="3381925"/>
              <a:ext cx="99200" cy="77050"/>
            </a:xfrm>
            <a:custGeom>
              <a:rect b="b" l="l" r="r" t="t"/>
              <a:pathLst>
                <a:path extrusionOk="0" h="3082" w="3968">
                  <a:moveTo>
                    <a:pt x="916" y="430"/>
                  </a:moveTo>
                  <a:cubicBezTo>
                    <a:pt x="1068" y="430"/>
                    <a:pt x="1204" y="525"/>
                    <a:pt x="1255" y="669"/>
                  </a:cubicBezTo>
                  <a:cubicBezTo>
                    <a:pt x="1042" y="761"/>
                    <a:pt x="852" y="905"/>
                    <a:pt x="706" y="1084"/>
                  </a:cubicBezTo>
                  <a:cubicBezTo>
                    <a:pt x="421" y="879"/>
                    <a:pt x="567" y="430"/>
                    <a:pt x="916" y="430"/>
                  </a:cubicBezTo>
                  <a:close/>
                  <a:moveTo>
                    <a:pt x="3052" y="430"/>
                  </a:moveTo>
                  <a:cubicBezTo>
                    <a:pt x="3400" y="430"/>
                    <a:pt x="3547" y="879"/>
                    <a:pt x="3262" y="1084"/>
                  </a:cubicBezTo>
                  <a:cubicBezTo>
                    <a:pt x="3112" y="905"/>
                    <a:pt x="2925" y="761"/>
                    <a:pt x="2712" y="669"/>
                  </a:cubicBezTo>
                  <a:cubicBezTo>
                    <a:pt x="2764" y="525"/>
                    <a:pt x="2899" y="430"/>
                    <a:pt x="3052" y="430"/>
                  </a:cubicBezTo>
                  <a:close/>
                  <a:moveTo>
                    <a:pt x="1984" y="949"/>
                  </a:moveTo>
                  <a:cubicBezTo>
                    <a:pt x="2126" y="949"/>
                    <a:pt x="2267" y="970"/>
                    <a:pt x="2404" y="1012"/>
                  </a:cubicBezTo>
                  <a:lnTo>
                    <a:pt x="2416" y="1018"/>
                  </a:lnTo>
                  <a:cubicBezTo>
                    <a:pt x="2678" y="1101"/>
                    <a:pt x="2888" y="1262"/>
                    <a:pt x="3003" y="1464"/>
                  </a:cubicBezTo>
                  <a:cubicBezTo>
                    <a:pt x="3003" y="1467"/>
                    <a:pt x="3006" y="1467"/>
                    <a:pt x="3006" y="1470"/>
                  </a:cubicBezTo>
                  <a:cubicBezTo>
                    <a:pt x="3063" y="1570"/>
                    <a:pt x="3092" y="1685"/>
                    <a:pt x="3092" y="1801"/>
                  </a:cubicBezTo>
                  <a:cubicBezTo>
                    <a:pt x="3092" y="2267"/>
                    <a:pt x="2594" y="2650"/>
                    <a:pt x="1984" y="2650"/>
                  </a:cubicBezTo>
                  <a:cubicBezTo>
                    <a:pt x="1371" y="2650"/>
                    <a:pt x="873" y="2270"/>
                    <a:pt x="873" y="1801"/>
                  </a:cubicBezTo>
                  <a:cubicBezTo>
                    <a:pt x="873" y="1685"/>
                    <a:pt x="904" y="1570"/>
                    <a:pt x="959" y="1470"/>
                  </a:cubicBezTo>
                  <a:cubicBezTo>
                    <a:pt x="959" y="1467"/>
                    <a:pt x="962" y="1464"/>
                    <a:pt x="965" y="1461"/>
                  </a:cubicBezTo>
                  <a:cubicBezTo>
                    <a:pt x="1077" y="1262"/>
                    <a:pt x="1290" y="1101"/>
                    <a:pt x="1549" y="1018"/>
                  </a:cubicBezTo>
                  <a:cubicBezTo>
                    <a:pt x="1555" y="1015"/>
                    <a:pt x="1561" y="1015"/>
                    <a:pt x="1566" y="1012"/>
                  </a:cubicBezTo>
                  <a:cubicBezTo>
                    <a:pt x="1702" y="970"/>
                    <a:pt x="1843" y="949"/>
                    <a:pt x="1984" y="949"/>
                  </a:cubicBezTo>
                  <a:close/>
                  <a:moveTo>
                    <a:pt x="3051" y="1"/>
                  </a:moveTo>
                  <a:cubicBezTo>
                    <a:pt x="2726" y="1"/>
                    <a:pt x="2412" y="201"/>
                    <a:pt x="2298" y="545"/>
                  </a:cubicBezTo>
                  <a:cubicBezTo>
                    <a:pt x="2194" y="527"/>
                    <a:pt x="2089" y="517"/>
                    <a:pt x="1984" y="517"/>
                  </a:cubicBezTo>
                  <a:cubicBezTo>
                    <a:pt x="1879" y="517"/>
                    <a:pt x="1774" y="527"/>
                    <a:pt x="1670" y="545"/>
                  </a:cubicBezTo>
                  <a:cubicBezTo>
                    <a:pt x="1556" y="202"/>
                    <a:pt x="1241" y="1"/>
                    <a:pt x="916" y="1"/>
                  </a:cubicBezTo>
                  <a:cubicBezTo>
                    <a:pt x="748" y="1"/>
                    <a:pt x="577" y="55"/>
                    <a:pt x="429" y="171"/>
                  </a:cubicBezTo>
                  <a:cubicBezTo>
                    <a:pt x="0" y="508"/>
                    <a:pt x="32" y="1170"/>
                    <a:pt x="495" y="1464"/>
                  </a:cubicBezTo>
                  <a:cubicBezTo>
                    <a:pt x="461" y="1570"/>
                    <a:pt x="441" y="1685"/>
                    <a:pt x="441" y="1801"/>
                  </a:cubicBezTo>
                  <a:cubicBezTo>
                    <a:pt x="441" y="2506"/>
                    <a:pt x="1132" y="3082"/>
                    <a:pt x="1984" y="3082"/>
                  </a:cubicBezTo>
                  <a:cubicBezTo>
                    <a:pt x="2833" y="3082"/>
                    <a:pt x="3524" y="2506"/>
                    <a:pt x="3524" y="1801"/>
                  </a:cubicBezTo>
                  <a:cubicBezTo>
                    <a:pt x="3524" y="1685"/>
                    <a:pt x="3507" y="1570"/>
                    <a:pt x="3469" y="1464"/>
                  </a:cubicBezTo>
                  <a:cubicBezTo>
                    <a:pt x="3933" y="1170"/>
                    <a:pt x="3967" y="508"/>
                    <a:pt x="3535" y="168"/>
                  </a:cubicBezTo>
                  <a:cubicBezTo>
                    <a:pt x="3389" y="54"/>
                    <a:pt x="3219" y="1"/>
                    <a:pt x="30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8" name="Google Shape;538;p67"/>
            <p:cNvSpPr/>
            <p:nvPr/>
          </p:nvSpPr>
          <p:spPr>
            <a:xfrm>
              <a:off x="2777525" y="3379575"/>
              <a:ext cx="12625" cy="10825"/>
            </a:xfrm>
            <a:custGeom>
              <a:rect b="b" l="l" r="r" t="t"/>
              <a:pathLst>
                <a:path extrusionOk="0" h="433" w="505">
                  <a:moveTo>
                    <a:pt x="288" y="0"/>
                  </a:moveTo>
                  <a:cubicBezTo>
                    <a:pt x="96" y="0"/>
                    <a:pt x="1" y="234"/>
                    <a:pt x="136" y="369"/>
                  </a:cubicBezTo>
                  <a:cubicBezTo>
                    <a:pt x="180" y="413"/>
                    <a:pt x="234" y="432"/>
                    <a:pt x="287" y="432"/>
                  </a:cubicBezTo>
                  <a:cubicBezTo>
                    <a:pt x="398" y="432"/>
                    <a:pt x="504" y="347"/>
                    <a:pt x="504" y="216"/>
                  </a:cubicBezTo>
                  <a:cubicBezTo>
                    <a:pt x="504" y="98"/>
                    <a:pt x="406" y="0"/>
                    <a:pt x="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9" name="Google Shape;539;p67"/>
            <p:cNvSpPr/>
            <p:nvPr/>
          </p:nvSpPr>
          <p:spPr>
            <a:xfrm>
              <a:off x="2777525" y="3403175"/>
              <a:ext cx="12625" cy="10875"/>
            </a:xfrm>
            <a:custGeom>
              <a:rect b="b" l="l" r="r" t="t"/>
              <a:pathLst>
                <a:path extrusionOk="0" h="435" w="505">
                  <a:moveTo>
                    <a:pt x="288" y="1"/>
                  </a:moveTo>
                  <a:cubicBezTo>
                    <a:pt x="96" y="1"/>
                    <a:pt x="1" y="234"/>
                    <a:pt x="136" y="372"/>
                  </a:cubicBezTo>
                  <a:cubicBezTo>
                    <a:pt x="179" y="415"/>
                    <a:pt x="233" y="435"/>
                    <a:pt x="285" y="435"/>
                  </a:cubicBezTo>
                  <a:cubicBezTo>
                    <a:pt x="397" y="435"/>
                    <a:pt x="504" y="348"/>
                    <a:pt x="504" y="216"/>
                  </a:cubicBezTo>
                  <a:cubicBezTo>
                    <a:pt x="504" y="98"/>
                    <a:pt x="406"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0" name="Google Shape;540;p67"/>
            <p:cNvSpPr/>
            <p:nvPr/>
          </p:nvSpPr>
          <p:spPr>
            <a:xfrm>
              <a:off x="2777525" y="3426850"/>
              <a:ext cx="12625" cy="10825"/>
            </a:xfrm>
            <a:custGeom>
              <a:rect b="b" l="l" r="r" t="t"/>
              <a:pathLst>
                <a:path extrusionOk="0" h="433" w="505">
                  <a:moveTo>
                    <a:pt x="288" y="1"/>
                  </a:moveTo>
                  <a:cubicBezTo>
                    <a:pt x="96" y="1"/>
                    <a:pt x="1" y="234"/>
                    <a:pt x="136" y="369"/>
                  </a:cubicBezTo>
                  <a:cubicBezTo>
                    <a:pt x="180" y="413"/>
                    <a:pt x="234" y="433"/>
                    <a:pt x="287" y="433"/>
                  </a:cubicBezTo>
                  <a:cubicBezTo>
                    <a:pt x="398" y="433"/>
                    <a:pt x="504" y="347"/>
                    <a:pt x="504" y="217"/>
                  </a:cubicBezTo>
                  <a:cubicBezTo>
                    <a:pt x="504" y="99"/>
                    <a:pt x="406"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1" name="Google Shape;541;p67"/>
            <p:cNvSpPr/>
            <p:nvPr/>
          </p:nvSpPr>
          <p:spPr>
            <a:xfrm>
              <a:off x="2777525" y="3450450"/>
              <a:ext cx="12625" cy="10825"/>
            </a:xfrm>
            <a:custGeom>
              <a:rect b="b" l="l" r="r" t="t"/>
              <a:pathLst>
                <a:path extrusionOk="0" h="433" w="505">
                  <a:moveTo>
                    <a:pt x="288" y="1"/>
                  </a:moveTo>
                  <a:cubicBezTo>
                    <a:pt x="96" y="1"/>
                    <a:pt x="1" y="234"/>
                    <a:pt x="136" y="369"/>
                  </a:cubicBezTo>
                  <a:cubicBezTo>
                    <a:pt x="180" y="413"/>
                    <a:pt x="234" y="433"/>
                    <a:pt x="287" y="433"/>
                  </a:cubicBezTo>
                  <a:cubicBezTo>
                    <a:pt x="398" y="433"/>
                    <a:pt x="504" y="347"/>
                    <a:pt x="504" y="217"/>
                  </a:cubicBezTo>
                  <a:cubicBezTo>
                    <a:pt x="504" y="99"/>
                    <a:pt x="406"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2" name="Google Shape;542;p67"/>
            <p:cNvSpPr/>
            <p:nvPr/>
          </p:nvSpPr>
          <p:spPr>
            <a:xfrm>
              <a:off x="2979975" y="3379575"/>
              <a:ext cx="12625" cy="10825"/>
            </a:xfrm>
            <a:custGeom>
              <a:rect b="b" l="l" r="r" t="t"/>
              <a:pathLst>
                <a:path extrusionOk="0" h="433" w="505">
                  <a:moveTo>
                    <a:pt x="288" y="0"/>
                  </a:moveTo>
                  <a:cubicBezTo>
                    <a:pt x="95" y="0"/>
                    <a:pt x="0" y="234"/>
                    <a:pt x="136" y="369"/>
                  </a:cubicBezTo>
                  <a:cubicBezTo>
                    <a:pt x="180" y="413"/>
                    <a:pt x="234" y="432"/>
                    <a:pt x="287" y="432"/>
                  </a:cubicBezTo>
                  <a:cubicBezTo>
                    <a:pt x="398" y="432"/>
                    <a:pt x="504" y="347"/>
                    <a:pt x="504" y="216"/>
                  </a:cubicBezTo>
                  <a:cubicBezTo>
                    <a:pt x="504" y="98"/>
                    <a:pt x="409" y="0"/>
                    <a:pt x="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3" name="Google Shape;543;p67"/>
            <p:cNvSpPr/>
            <p:nvPr/>
          </p:nvSpPr>
          <p:spPr>
            <a:xfrm>
              <a:off x="2979975" y="3403175"/>
              <a:ext cx="12625" cy="10875"/>
            </a:xfrm>
            <a:custGeom>
              <a:rect b="b" l="l" r="r" t="t"/>
              <a:pathLst>
                <a:path extrusionOk="0" h="435" w="505">
                  <a:moveTo>
                    <a:pt x="288" y="1"/>
                  </a:moveTo>
                  <a:cubicBezTo>
                    <a:pt x="95" y="1"/>
                    <a:pt x="0" y="234"/>
                    <a:pt x="136" y="372"/>
                  </a:cubicBezTo>
                  <a:cubicBezTo>
                    <a:pt x="179" y="415"/>
                    <a:pt x="233" y="435"/>
                    <a:pt x="285" y="435"/>
                  </a:cubicBezTo>
                  <a:cubicBezTo>
                    <a:pt x="397" y="435"/>
                    <a:pt x="504" y="348"/>
                    <a:pt x="504" y="216"/>
                  </a:cubicBezTo>
                  <a:cubicBezTo>
                    <a:pt x="504" y="98"/>
                    <a:pt x="409"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4" name="Google Shape;544;p67"/>
            <p:cNvSpPr/>
            <p:nvPr/>
          </p:nvSpPr>
          <p:spPr>
            <a:xfrm>
              <a:off x="2979975" y="3426850"/>
              <a:ext cx="12625" cy="10825"/>
            </a:xfrm>
            <a:custGeom>
              <a:rect b="b" l="l" r="r" t="t"/>
              <a:pathLst>
                <a:path extrusionOk="0" h="433" w="505">
                  <a:moveTo>
                    <a:pt x="288" y="1"/>
                  </a:moveTo>
                  <a:cubicBezTo>
                    <a:pt x="95" y="1"/>
                    <a:pt x="0" y="234"/>
                    <a:pt x="136" y="369"/>
                  </a:cubicBezTo>
                  <a:cubicBezTo>
                    <a:pt x="180" y="413"/>
                    <a:pt x="234" y="433"/>
                    <a:pt x="287" y="433"/>
                  </a:cubicBezTo>
                  <a:cubicBezTo>
                    <a:pt x="398" y="433"/>
                    <a:pt x="504" y="347"/>
                    <a:pt x="504" y="217"/>
                  </a:cubicBezTo>
                  <a:cubicBezTo>
                    <a:pt x="504" y="99"/>
                    <a:pt x="409"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5" name="Google Shape;545;p67"/>
            <p:cNvSpPr/>
            <p:nvPr/>
          </p:nvSpPr>
          <p:spPr>
            <a:xfrm>
              <a:off x="2979975" y="3450450"/>
              <a:ext cx="12625" cy="10825"/>
            </a:xfrm>
            <a:custGeom>
              <a:rect b="b" l="l" r="r" t="t"/>
              <a:pathLst>
                <a:path extrusionOk="0" h="433" w="505">
                  <a:moveTo>
                    <a:pt x="288" y="1"/>
                  </a:moveTo>
                  <a:cubicBezTo>
                    <a:pt x="95" y="1"/>
                    <a:pt x="0" y="234"/>
                    <a:pt x="136" y="369"/>
                  </a:cubicBezTo>
                  <a:cubicBezTo>
                    <a:pt x="180" y="413"/>
                    <a:pt x="234" y="433"/>
                    <a:pt x="287" y="433"/>
                  </a:cubicBezTo>
                  <a:cubicBezTo>
                    <a:pt x="398" y="433"/>
                    <a:pt x="504" y="347"/>
                    <a:pt x="504" y="217"/>
                  </a:cubicBezTo>
                  <a:cubicBezTo>
                    <a:pt x="504" y="99"/>
                    <a:pt x="409"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6" name="Google Shape;546;p67"/>
            <p:cNvSpPr/>
            <p:nvPr/>
          </p:nvSpPr>
          <p:spPr>
            <a:xfrm>
              <a:off x="2914200" y="3351725"/>
              <a:ext cx="12625" cy="10850"/>
            </a:xfrm>
            <a:custGeom>
              <a:rect b="b" l="l" r="r" t="t"/>
              <a:pathLst>
                <a:path extrusionOk="0" h="434" w="505">
                  <a:moveTo>
                    <a:pt x="288" y="0"/>
                  </a:moveTo>
                  <a:cubicBezTo>
                    <a:pt x="95" y="0"/>
                    <a:pt x="0" y="233"/>
                    <a:pt x="136" y="369"/>
                  </a:cubicBezTo>
                  <a:cubicBezTo>
                    <a:pt x="179" y="414"/>
                    <a:pt x="234" y="434"/>
                    <a:pt x="287" y="434"/>
                  </a:cubicBezTo>
                  <a:cubicBezTo>
                    <a:pt x="398" y="434"/>
                    <a:pt x="504" y="347"/>
                    <a:pt x="504" y="216"/>
                  </a:cubicBezTo>
                  <a:cubicBezTo>
                    <a:pt x="504" y="98"/>
                    <a:pt x="406" y="0"/>
                    <a:pt x="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7" name="Google Shape;547;p67"/>
            <p:cNvSpPr/>
            <p:nvPr/>
          </p:nvSpPr>
          <p:spPr>
            <a:xfrm>
              <a:off x="2890525" y="3351725"/>
              <a:ext cx="12675" cy="10850"/>
            </a:xfrm>
            <a:custGeom>
              <a:rect b="b" l="l" r="r" t="t"/>
              <a:pathLst>
                <a:path extrusionOk="0" h="434" w="507">
                  <a:moveTo>
                    <a:pt x="291" y="0"/>
                  </a:moveTo>
                  <a:cubicBezTo>
                    <a:pt x="98" y="0"/>
                    <a:pt x="0" y="233"/>
                    <a:pt x="138" y="369"/>
                  </a:cubicBezTo>
                  <a:cubicBezTo>
                    <a:pt x="182" y="414"/>
                    <a:pt x="236" y="434"/>
                    <a:pt x="289" y="434"/>
                  </a:cubicBezTo>
                  <a:cubicBezTo>
                    <a:pt x="400" y="434"/>
                    <a:pt x="507" y="347"/>
                    <a:pt x="507" y="216"/>
                  </a:cubicBezTo>
                  <a:cubicBezTo>
                    <a:pt x="507" y="98"/>
                    <a:pt x="409" y="0"/>
                    <a:pt x="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8" name="Google Shape;548;p67"/>
            <p:cNvSpPr/>
            <p:nvPr/>
          </p:nvSpPr>
          <p:spPr>
            <a:xfrm>
              <a:off x="2866900" y="3351725"/>
              <a:ext cx="12625" cy="10850"/>
            </a:xfrm>
            <a:custGeom>
              <a:rect b="b" l="l" r="r" t="t"/>
              <a:pathLst>
                <a:path extrusionOk="0" h="434" w="505">
                  <a:moveTo>
                    <a:pt x="289" y="0"/>
                  </a:moveTo>
                  <a:cubicBezTo>
                    <a:pt x="99" y="0"/>
                    <a:pt x="1" y="233"/>
                    <a:pt x="136" y="369"/>
                  </a:cubicBezTo>
                  <a:cubicBezTo>
                    <a:pt x="181" y="414"/>
                    <a:pt x="235" y="434"/>
                    <a:pt x="289" y="434"/>
                  </a:cubicBezTo>
                  <a:cubicBezTo>
                    <a:pt x="399" y="434"/>
                    <a:pt x="505" y="347"/>
                    <a:pt x="505" y="216"/>
                  </a:cubicBezTo>
                  <a:cubicBezTo>
                    <a:pt x="505" y="98"/>
                    <a:pt x="410" y="0"/>
                    <a:pt x="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9" name="Google Shape;549;p67"/>
            <p:cNvSpPr/>
            <p:nvPr/>
          </p:nvSpPr>
          <p:spPr>
            <a:xfrm>
              <a:off x="2843300" y="3351725"/>
              <a:ext cx="12625" cy="10850"/>
            </a:xfrm>
            <a:custGeom>
              <a:rect b="b" l="l" r="r" t="t"/>
              <a:pathLst>
                <a:path extrusionOk="0" h="434" w="505">
                  <a:moveTo>
                    <a:pt x="289" y="0"/>
                  </a:moveTo>
                  <a:cubicBezTo>
                    <a:pt x="96" y="0"/>
                    <a:pt x="1" y="233"/>
                    <a:pt x="136" y="369"/>
                  </a:cubicBezTo>
                  <a:cubicBezTo>
                    <a:pt x="180" y="414"/>
                    <a:pt x="234" y="434"/>
                    <a:pt x="287" y="434"/>
                  </a:cubicBezTo>
                  <a:cubicBezTo>
                    <a:pt x="398" y="434"/>
                    <a:pt x="504" y="347"/>
                    <a:pt x="504" y="216"/>
                  </a:cubicBezTo>
                  <a:cubicBezTo>
                    <a:pt x="504" y="98"/>
                    <a:pt x="409" y="0"/>
                    <a:pt x="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0" name="Google Shape;550;p67"/>
            <p:cNvSpPr/>
            <p:nvPr/>
          </p:nvSpPr>
          <p:spPr>
            <a:xfrm>
              <a:off x="2914200" y="3331350"/>
              <a:ext cx="12625" cy="10800"/>
            </a:xfrm>
            <a:custGeom>
              <a:rect b="b" l="l" r="r" t="t"/>
              <a:pathLst>
                <a:path extrusionOk="0" h="432" w="505">
                  <a:moveTo>
                    <a:pt x="288" y="1"/>
                  </a:moveTo>
                  <a:cubicBezTo>
                    <a:pt x="95" y="1"/>
                    <a:pt x="0" y="231"/>
                    <a:pt x="136" y="369"/>
                  </a:cubicBezTo>
                  <a:cubicBezTo>
                    <a:pt x="179" y="413"/>
                    <a:pt x="233" y="432"/>
                    <a:pt x="285" y="432"/>
                  </a:cubicBezTo>
                  <a:cubicBezTo>
                    <a:pt x="397" y="432"/>
                    <a:pt x="504" y="345"/>
                    <a:pt x="504" y="217"/>
                  </a:cubicBezTo>
                  <a:cubicBezTo>
                    <a:pt x="504" y="96"/>
                    <a:pt x="406"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1" name="Google Shape;551;p67"/>
            <p:cNvSpPr/>
            <p:nvPr/>
          </p:nvSpPr>
          <p:spPr>
            <a:xfrm>
              <a:off x="2890525" y="3331350"/>
              <a:ext cx="12675" cy="10800"/>
            </a:xfrm>
            <a:custGeom>
              <a:rect b="b" l="l" r="r" t="t"/>
              <a:pathLst>
                <a:path extrusionOk="0" h="432" w="507">
                  <a:moveTo>
                    <a:pt x="291" y="1"/>
                  </a:moveTo>
                  <a:cubicBezTo>
                    <a:pt x="98" y="1"/>
                    <a:pt x="0" y="231"/>
                    <a:pt x="138" y="369"/>
                  </a:cubicBezTo>
                  <a:cubicBezTo>
                    <a:pt x="182" y="413"/>
                    <a:pt x="235" y="432"/>
                    <a:pt x="288" y="432"/>
                  </a:cubicBezTo>
                  <a:cubicBezTo>
                    <a:pt x="399" y="432"/>
                    <a:pt x="507" y="345"/>
                    <a:pt x="507" y="217"/>
                  </a:cubicBezTo>
                  <a:cubicBezTo>
                    <a:pt x="507" y="96"/>
                    <a:pt x="409" y="1"/>
                    <a:pt x="2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 name="Google Shape;552;p67"/>
            <p:cNvSpPr/>
            <p:nvPr/>
          </p:nvSpPr>
          <p:spPr>
            <a:xfrm>
              <a:off x="2866900" y="3331350"/>
              <a:ext cx="12625" cy="10800"/>
            </a:xfrm>
            <a:custGeom>
              <a:rect b="b" l="l" r="r" t="t"/>
              <a:pathLst>
                <a:path extrusionOk="0" h="432" w="505">
                  <a:moveTo>
                    <a:pt x="289" y="1"/>
                  </a:moveTo>
                  <a:cubicBezTo>
                    <a:pt x="99" y="1"/>
                    <a:pt x="1" y="231"/>
                    <a:pt x="136" y="369"/>
                  </a:cubicBezTo>
                  <a:cubicBezTo>
                    <a:pt x="181" y="413"/>
                    <a:pt x="235" y="432"/>
                    <a:pt x="287" y="432"/>
                  </a:cubicBezTo>
                  <a:cubicBezTo>
                    <a:pt x="399" y="432"/>
                    <a:pt x="505" y="345"/>
                    <a:pt x="505" y="217"/>
                  </a:cubicBezTo>
                  <a:cubicBezTo>
                    <a:pt x="505" y="96"/>
                    <a:pt x="410" y="1"/>
                    <a:pt x="2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 name="Google Shape;553;p67"/>
            <p:cNvSpPr/>
            <p:nvPr/>
          </p:nvSpPr>
          <p:spPr>
            <a:xfrm>
              <a:off x="2843300" y="3331350"/>
              <a:ext cx="12625" cy="10800"/>
            </a:xfrm>
            <a:custGeom>
              <a:rect b="b" l="l" r="r" t="t"/>
              <a:pathLst>
                <a:path extrusionOk="0" h="432" w="505">
                  <a:moveTo>
                    <a:pt x="289" y="1"/>
                  </a:moveTo>
                  <a:cubicBezTo>
                    <a:pt x="96" y="1"/>
                    <a:pt x="1" y="231"/>
                    <a:pt x="136" y="369"/>
                  </a:cubicBezTo>
                  <a:cubicBezTo>
                    <a:pt x="179" y="413"/>
                    <a:pt x="233" y="432"/>
                    <a:pt x="286" y="432"/>
                  </a:cubicBezTo>
                  <a:cubicBezTo>
                    <a:pt x="397" y="432"/>
                    <a:pt x="504" y="345"/>
                    <a:pt x="504" y="217"/>
                  </a:cubicBezTo>
                  <a:cubicBezTo>
                    <a:pt x="504" y="96"/>
                    <a:pt x="409" y="1"/>
                    <a:pt x="2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 name="Google Shape;554;p67"/>
            <p:cNvSpPr/>
            <p:nvPr/>
          </p:nvSpPr>
          <p:spPr>
            <a:xfrm>
              <a:off x="2914200" y="3310925"/>
              <a:ext cx="12625" cy="10800"/>
            </a:xfrm>
            <a:custGeom>
              <a:rect b="b" l="l" r="r" t="t"/>
              <a:pathLst>
                <a:path extrusionOk="0" h="432" w="505">
                  <a:moveTo>
                    <a:pt x="288" y="0"/>
                  </a:moveTo>
                  <a:cubicBezTo>
                    <a:pt x="95" y="0"/>
                    <a:pt x="0" y="230"/>
                    <a:pt x="136" y="369"/>
                  </a:cubicBezTo>
                  <a:cubicBezTo>
                    <a:pt x="179" y="412"/>
                    <a:pt x="233" y="431"/>
                    <a:pt x="285" y="431"/>
                  </a:cubicBezTo>
                  <a:cubicBezTo>
                    <a:pt x="397" y="431"/>
                    <a:pt x="504" y="345"/>
                    <a:pt x="504" y="216"/>
                  </a:cubicBezTo>
                  <a:cubicBezTo>
                    <a:pt x="504" y="95"/>
                    <a:pt x="406" y="0"/>
                    <a:pt x="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 name="Google Shape;555;p67"/>
            <p:cNvSpPr/>
            <p:nvPr/>
          </p:nvSpPr>
          <p:spPr>
            <a:xfrm>
              <a:off x="2890525" y="3310925"/>
              <a:ext cx="12675" cy="10800"/>
            </a:xfrm>
            <a:custGeom>
              <a:rect b="b" l="l" r="r" t="t"/>
              <a:pathLst>
                <a:path extrusionOk="0" h="432" w="507">
                  <a:moveTo>
                    <a:pt x="291" y="0"/>
                  </a:moveTo>
                  <a:cubicBezTo>
                    <a:pt x="98" y="0"/>
                    <a:pt x="0" y="230"/>
                    <a:pt x="138" y="369"/>
                  </a:cubicBezTo>
                  <a:cubicBezTo>
                    <a:pt x="182" y="412"/>
                    <a:pt x="235" y="431"/>
                    <a:pt x="288" y="431"/>
                  </a:cubicBezTo>
                  <a:cubicBezTo>
                    <a:pt x="399" y="431"/>
                    <a:pt x="507" y="345"/>
                    <a:pt x="507" y="216"/>
                  </a:cubicBezTo>
                  <a:cubicBezTo>
                    <a:pt x="507" y="95"/>
                    <a:pt x="409" y="0"/>
                    <a:pt x="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 name="Google Shape;556;p67"/>
            <p:cNvSpPr/>
            <p:nvPr/>
          </p:nvSpPr>
          <p:spPr>
            <a:xfrm>
              <a:off x="2866900" y="3310925"/>
              <a:ext cx="12625" cy="10800"/>
            </a:xfrm>
            <a:custGeom>
              <a:rect b="b" l="l" r="r" t="t"/>
              <a:pathLst>
                <a:path extrusionOk="0" h="432" w="505">
                  <a:moveTo>
                    <a:pt x="289" y="0"/>
                  </a:moveTo>
                  <a:cubicBezTo>
                    <a:pt x="99" y="0"/>
                    <a:pt x="1" y="230"/>
                    <a:pt x="136" y="369"/>
                  </a:cubicBezTo>
                  <a:cubicBezTo>
                    <a:pt x="181" y="412"/>
                    <a:pt x="235" y="431"/>
                    <a:pt x="287" y="431"/>
                  </a:cubicBezTo>
                  <a:cubicBezTo>
                    <a:pt x="399" y="431"/>
                    <a:pt x="505" y="345"/>
                    <a:pt x="505" y="216"/>
                  </a:cubicBezTo>
                  <a:cubicBezTo>
                    <a:pt x="505" y="95"/>
                    <a:pt x="410" y="0"/>
                    <a:pt x="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 name="Google Shape;557;p67"/>
            <p:cNvSpPr/>
            <p:nvPr/>
          </p:nvSpPr>
          <p:spPr>
            <a:xfrm>
              <a:off x="2843300" y="3310925"/>
              <a:ext cx="12625" cy="10800"/>
            </a:xfrm>
            <a:custGeom>
              <a:rect b="b" l="l" r="r" t="t"/>
              <a:pathLst>
                <a:path extrusionOk="0" h="432" w="505">
                  <a:moveTo>
                    <a:pt x="289" y="0"/>
                  </a:moveTo>
                  <a:cubicBezTo>
                    <a:pt x="96" y="0"/>
                    <a:pt x="1" y="230"/>
                    <a:pt x="136" y="369"/>
                  </a:cubicBezTo>
                  <a:cubicBezTo>
                    <a:pt x="179" y="412"/>
                    <a:pt x="233" y="431"/>
                    <a:pt x="286" y="431"/>
                  </a:cubicBezTo>
                  <a:cubicBezTo>
                    <a:pt x="397" y="431"/>
                    <a:pt x="504" y="345"/>
                    <a:pt x="504" y="216"/>
                  </a:cubicBezTo>
                  <a:cubicBezTo>
                    <a:pt x="504" y="95"/>
                    <a:pt x="409" y="0"/>
                    <a:pt x="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 name="Google Shape;558;p67"/>
            <p:cNvSpPr/>
            <p:nvPr/>
          </p:nvSpPr>
          <p:spPr>
            <a:xfrm>
              <a:off x="2914200" y="3519200"/>
              <a:ext cx="12625" cy="10800"/>
            </a:xfrm>
            <a:custGeom>
              <a:rect b="b" l="l" r="r" t="t"/>
              <a:pathLst>
                <a:path extrusionOk="0" h="432" w="505">
                  <a:moveTo>
                    <a:pt x="288" y="0"/>
                  </a:moveTo>
                  <a:cubicBezTo>
                    <a:pt x="95" y="0"/>
                    <a:pt x="0" y="230"/>
                    <a:pt x="136" y="369"/>
                  </a:cubicBezTo>
                  <a:cubicBezTo>
                    <a:pt x="179" y="412"/>
                    <a:pt x="233" y="431"/>
                    <a:pt x="285" y="431"/>
                  </a:cubicBezTo>
                  <a:cubicBezTo>
                    <a:pt x="397" y="431"/>
                    <a:pt x="504" y="345"/>
                    <a:pt x="504" y="216"/>
                  </a:cubicBezTo>
                  <a:cubicBezTo>
                    <a:pt x="504" y="95"/>
                    <a:pt x="406" y="0"/>
                    <a:pt x="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 name="Google Shape;559;p67"/>
            <p:cNvSpPr/>
            <p:nvPr/>
          </p:nvSpPr>
          <p:spPr>
            <a:xfrm>
              <a:off x="2890525" y="3519200"/>
              <a:ext cx="12675" cy="10800"/>
            </a:xfrm>
            <a:custGeom>
              <a:rect b="b" l="l" r="r" t="t"/>
              <a:pathLst>
                <a:path extrusionOk="0" h="432" w="507">
                  <a:moveTo>
                    <a:pt x="291" y="0"/>
                  </a:moveTo>
                  <a:cubicBezTo>
                    <a:pt x="98" y="0"/>
                    <a:pt x="0" y="230"/>
                    <a:pt x="138" y="369"/>
                  </a:cubicBezTo>
                  <a:cubicBezTo>
                    <a:pt x="182" y="412"/>
                    <a:pt x="235" y="431"/>
                    <a:pt x="288" y="431"/>
                  </a:cubicBezTo>
                  <a:cubicBezTo>
                    <a:pt x="399" y="431"/>
                    <a:pt x="507" y="345"/>
                    <a:pt x="507" y="216"/>
                  </a:cubicBezTo>
                  <a:cubicBezTo>
                    <a:pt x="507" y="95"/>
                    <a:pt x="409" y="0"/>
                    <a:pt x="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 name="Google Shape;560;p67"/>
            <p:cNvSpPr/>
            <p:nvPr/>
          </p:nvSpPr>
          <p:spPr>
            <a:xfrm>
              <a:off x="2866900" y="3519200"/>
              <a:ext cx="12625" cy="10800"/>
            </a:xfrm>
            <a:custGeom>
              <a:rect b="b" l="l" r="r" t="t"/>
              <a:pathLst>
                <a:path extrusionOk="0" h="432" w="505">
                  <a:moveTo>
                    <a:pt x="289" y="0"/>
                  </a:moveTo>
                  <a:cubicBezTo>
                    <a:pt x="99" y="0"/>
                    <a:pt x="1" y="230"/>
                    <a:pt x="136" y="369"/>
                  </a:cubicBezTo>
                  <a:cubicBezTo>
                    <a:pt x="181" y="412"/>
                    <a:pt x="235" y="431"/>
                    <a:pt x="287" y="431"/>
                  </a:cubicBezTo>
                  <a:cubicBezTo>
                    <a:pt x="399" y="431"/>
                    <a:pt x="505" y="345"/>
                    <a:pt x="505" y="216"/>
                  </a:cubicBezTo>
                  <a:cubicBezTo>
                    <a:pt x="505" y="95"/>
                    <a:pt x="410" y="0"/>
                    <a:pt x="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 name="Google Shape;561;p67"/>
            <p:cNvSpPr/>
            <p:nvPr/>
          </p:nvSpPr>
          <p:spPr>
            <a:xfrm>
              <a:off x="2843300" y="3519200"/>
              <a:ext cx="12625" cy="10800"/>
            </a:xfrm>
            <a:custGeom>
              <a:rect b="b" l="l" r="r" t="t"/>
              <a:pathLst>
                <a:path extrusionOk="0" h="432" w="505">
                  <a:moveTo>
                    <a:pt x="289" y="0"/>
                  </a:moveTo>
                  <a:cubicBezTo>
                    <a:pt x="96" y="0"/>
                    <a:pt x="1" y="230"/>
                    <a:pt x="136" y="369"/>
                  </a:cubicBezTo>
                  <a:cubicBezTo>
                    <a:pt x="179" y="412"/>
                    <a:pt x="233" y="431"/>
                    <a:pt x="286" y="431"/>
                  </a:cubicBezTo>
                  <a:cubicBezTo>
                    <a:pt x="397" y="431"/>
                    <a:pt x="504" y="345"/>
                    <a:pt x="504" y="216"/>
                  </a:cubicBezTo>
                  <a:cubicBezTo>
                    <a:pt x="504" y="95"/>
                    <a:pt x="409" y="0"/>
                    <a:pt x="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 name="Google Shape;562;p67"/>
            <p:cNvSpPr/>
            <p:nvPr/>
          </p:nvSpPr>
          <p:spPr>
            <a:xfrm>
              <a:off x="2914200" y="3498750"/>
              <a:ext cx="12625" cy="10825"/>
            </a:xfrm>
            <a:custGeom>
              <a:rect b="b" l="l" r="r" t="t"/>
              <a:pathLst>
                <a:path extrusionOk="0" h="433" w="505">
                  <a:moveTo>
                    <a:pt x="288" y="1"/>
                  </a:moveTo>
                  <a:cubicBezTo>
                    <a:pt x="95" y="1"/>
                    <a:pt x="0" y="234"/>
                    <a:pt x="136" y="369"/>
                  </a:cubicBezTo>
                  <a:cubicBezTo>
                    <a:pt x="179" y="413"/>
                    <a:pt x="233" y="433"/>
                    <a:pt x="287" y="433"/>
                  </a:cubicBezTo>
                  <a:cubicBezTo>
                    <a:pt x="397" y="433"/>
                    <a:pt x="504" y="347"/>
                    <a:pt x="504" y="216"/>
                  </a:cubicBezTo>
                  <a:cubicBezTo>
                    <a:pt x="504" y="96"/>
                    <a:pt x="406"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 name="Google Shape;563;p67"/>
            <p:cNvSpPr/>
            <p:nvPr/>
          </p:nvSpPr>
          <p:spPr>
            <a:xfrm>
              <a:off x="2890525" y="3498750"/>
              <a:ext cx="12675" cy="10825"/>
            </a:xfrm>
            <a:custGeom>
              <a:rect b="b" l="l" r="r" t="t"/>
              <a:pathLst>
                <a:path extrusionOk="0" h="433" w="507">
                  <a:moveTo>
                    <a:pt x="291" y="1"/>
                  </a:moveTo>
                  <a:cubicBezTo>
                    <a:pt x="98" y="1"/>
                    <a:pt x="0" y="234"/>
                    <a:pt x="138" y="369"/>
                  </a:cubicBezTo>
                  <a:cubicBezTo>
                    <a:pt x="182" y="413"/>
                    <a:pt x="236" y="433"/>
                    <a:pt x="289" y="433"/>
                  </a:cubicBezTo>
                  <a:cubicBezTo>
                    <a:pt x="400" y="433"/>
                    <a:pt x="507" y="347"/>
                    <a:pt x="507" y="216"/>
                  </a:cubicBezTo>
                  <a:cubicBezTo>
                    <a:pt x="507" y="96"/>
                    <a:pt x="409" y="1"/>
                    <a:pt x="2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 name="Google Shape;564;p67"/>
            <p:cNvSpPr/>
            <p:nvPr/>
          </p:nvSpPr>
          <p:spPr>
            <a:xfrm>
              <a:off x="2866900" y="3498750"/>
              <a:ext cx="12625" cy="10825"/>
            </a:xfrm>
            <a:custGeom>
              <a:rect b="b" l="l" r="r" t="t"/>
              <a:pathLst>
                <a:path extrusionOk="0" h="433" w="505">
                  <a:moveTo>
                    <a:pt x="289" y="1"/>
                  </a:moveTo>
                  <a:cubicBezTo>
                    <a:pt x="99" y="1"/>
                    <a:pt x="1" y="234"/>
                    <a:pt x="136" y="369"/>
                  </a:cubicBezTo>
                  <a:cubicBezTo>
                    <a:pt x="181" y="413"/>
                    <a:pt x="235" y="433"/>
                    <a:pt x="289" y="433"/>
                  </a:cubicBezTo>
                  <a:cubicBezTo>
                    <a:pt x="399" y="433"/>
                    <a:pt x="505" y="347"/>
                    <a:pt x="505" y="216"/>
                  </a:cubicBezTo>
                  <a:cubicBezTo>
                    <a:pt x="505" y="96"/>
                    <a:pt x="410" y="1"/>
                    <a:pt x="2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5" name="Google Shape;565;p67"/>
            <p:cNvSpPr/>
            <p:nvPr/>
          </p:nvSpPr>
          <p:spPr>
            <a:xfrm>
              <a:off x="2843300" y="3498750"/>
              <a:ext cx="12625" cy="10825"/>
            </a:xfrm>
            <a:custGeom>
              <a:rect b="b" l="l" r="r" t="t"/>
              <a:pathLst>
                <a:path extrusionOk="0" h="433" w="505">
                  <a:moveTo>
                    <a:pt x="289" y="1"/>
                  </a:moveTo>
                  <a:cubicBezTo>
                    <a:pt x="96" y="1"/>
                    <a:pt x="1" y="234"/>
                    <a:pt x="136" y="369"/>
                  </a:cubicBezTo>
                  <a:cubicBezTo>
                    <a:pt x="180" y="413"/>
                    <a:pt x="234" y="433"/>
                    <a:pt x="287" y="433"/>
                  </a:cubicBezTo>
                  <a:cubicBezTo>
                    <a:pt x="398" y="433"/>
                    <a:pt x="504" y="347"/>
                    <a:pt x="504" y="216"/>
                  </a:cubicBezTo>
                  <a:cubicBezTo>
                    <a:pt x="504" y="96"/>
                    <a:pt x="409" y="1"/>
                    <a:pt x="2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 name="Google Shape;566;p67"/>
            <p:cNvSpPr/>
            <p:nvPr/>
          </p:nvSpPr>
          <p:spPr>
            <a:xfrm>
              <a:off x="2914200" y="3478300"/>
              <a:ext cx="12625" cy="10825"/>
            </a:xfrm>
            <a:custGeom>
              <a:rect b="b" l="l" r="r" t="t"/>
              <a:pathLst>
                <a:path extrusionOk="0" h="433" w="505">
                  <a:moveTo>
                    <a:pt x="288" y="1"/>
                  </a:moveTo>
                  <a:cubicBezTo>
                    <a:pt x="95" y="1"/>
                    <a:pt x="0" y="234"/>
                    <a:pt x="136" y="369"/>
                  </a:cubicBezTo>
                  <a:cubicBezTo>
                    <a:pt x="179" y="413"/>
                    <a:pt x="233" y="433"/>
                    <a:pt x="287" y="433"/>
                  </a:cubicBezTo>
                  <a:cubicBezTo>
                    <a:pt x="397" y="433"/>
                    <a:pt x="504" y="347"/>
                    <a:pt x="504" y="217"/>
                  </a:cubicBezTo>
                  <a:cubicBezTo>
                    <a:pt x="504" y="96"/>
                    <a:pt x="406" y="1"/>
                    <a:pt x="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7" name="Google Shape;567;p67"/>
            <p:cNvSpPr/>
            <p:nvPr/>
          </p:nvSpPr>
          <p:spPr>
            <a:xfrm>
              <a:off x="2890525" y="3478300"/>
              <a:ext cx="12675" cy="10825"/>
            </a:xfrm>
            <a:custGeom>
              <a:rect b="b" l="l" r="r" t="t"/>
              <a:pathLst>
                <a:path extrusionOk="0" h="433" w="507">
                  <a:moveTo>
                    <a:pt x="291" y="1"/>
                  </a:moveTo>
                  <a:cubicBezTo>
                    <a:pt x="98" y="1"/>
                    <a:pt x="0" y="234"/>
                    <a:pt x="138" y="369"/>
                  </a:cubicBezTo>
                  <a:cubicBezTo>
                    <a:pt x="182" y="413"/>
                    <a:pt x="236" y="433"/>
                    <a:pt x="289" y="433"/>
                  </a:cubicBezTo>
                  <a:cubicBezTo>
                    <a:pt x="400" y="433"/>
                    <a:pt x="507" y="347"/>
                    <a:pt x="507" y="217"/>
                  </a:cubicBezTo>
                  <a:cubicBezTo>
                    <a:pt x="507" y="96"/>
                    <a:pt x="409" y="1"/>
                    <a:pt x="2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 name="Google Shape;568;p67"/>
            <p:cNvSpPr/>
            <p:nvPr/>
          </p:nvSpPr>
          <p:spPr>
            <a:xfrm>
              <a:off x="2866900" y="3478300"/>
              <a:ext cx="12625" cy="10825"/>
            </a:xfrm>
            <a:custGeom>
              <a:rect b="b" l="l" r="r" t="t"/>
              <a:pathLst>
                <a:path extrusionOk="0" h="433" w="505">
                  <a:moveTo>
                    <a:pt x="289" y="1"/>
                  </a:moveTo>
                  <a:cubicBezTo>
                    <a:pt x="99" y="1"/>
                    <a:pt x="1" y="234"/>
                    <a:pt x="136" y="369"/>
                  </a:cubicBezTo>
                  <a:cubicBezTo>
                    <a:pt x="181" y="413"/>
                    <a:pt x="235" y="433"/>
                    <a:pt x="289" y="433"/>
                  </a:cubicBezTo>
                  <a:cubicBezTo>
                    <a:pt x="399" y="433"/>
                    <a:pt x="505" y="347"/>
                    <a:pt x="505" y="217"/>
                  </a:cubicBezTo>
                  <a:cubicBezTo>
                    <a:pt x="505" y="96"/>
                    <a:pt x="410" y="1"/>
                    <a:pt x="2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 name="Google Shape;569;p67"/>
            <p:cNvSpPr/>
            <p:nvPr/>
          </p:nvSpPr>
          <p:spPr>
            <a:xfrm>
              <a:off x="2843300" y="3478300"/>
              <a:ext cx="12625" cy="10825"/>
            </a:xfrm>
            <a:custGeom>
              <a:rect b="b" l="l" r="r" t="t"/>
              <a:pathLst>
                <a:path extrusionOk="0" h="433" w="505">
                  <a:moveTo>
                    <a:pt x="289" y="1"/>
                  </a:moveTo>
                  <a:cubicBezTo>
                    <a:pt x="96" y="1"/>
                    <a:pt x="1" y="234"/>
                    <a:pt x="136" y="369"/>
                  </a:cubicBezTo>
                  <a:cubicBezTo>
                    <a:pt x="180" y="413"/>
                    <a:pt x="234" y="433"/>
                    <a:pt x="287" y="433"/>
                  </a:cubicBezTo>
                  <a:cubicBezTo>
                    <a:pt x="398" y="433"/>
                    <a:pt x="504" y="347"/>
                    <a:pt x="504" y="217"/>
                  </a:cubicBezTo>
                  <a:cubicBezTo>
                    <a:pt x="504" y="96"/>
                    <a:pt x="409" y="1"/>
                    <a:pt x="2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 name="Google Shape;570;p67"/>
            <p:cNvSpPr/>
            <p:nvPr/>
          </p:nvSpPr>
          <p:spPr>
            <a:xfrm>
              <a:off x="2869350" y="3411600"/>
              <a:ext cx="12625" cy="10800"/>
            </a:xfrm>
            <a:custGeom>
              <a:rect b="b" l="l" r="r" t="t"/>
              <a:pathLst>
                <a:path extrusionOk="0" h="432" w="505">
                  <a:moveTo>
                    <a:pt x="289" y="0"/>
                  </a:moveTo>
                  <a:cubicBezTo>
                    <a:pt x="99" y="0"/>
                    <a:pt x="1" y="231"/>
                    <a:pt x="136" y="369"/>
                  </a:cubicBezTo>
                  <a:cubicBezTo>
                    <a:pt x="181" y="412"/>
                    <a:pt x="234" y="432"/>
                    <a:pt x="287" y="432"/>
                  </a:cubicBezTo>
                  <a:cubicBezTo>
                    <a:pt x="399" y="432"/>
                    <a:pt x="505" y="345"/>
                    <a:pt x="505" y="216"/>
                  </a:cubicBezTo>
                  <a:cubicBezTo>
                    <a:pt x="505" y="95"/>
                    <a:pt x="410" y="0"/>
                    <a:pt x="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 name="Google Shape;571;p67"/>
            <p:cNvSpPr/>
            <p:nvPr/>
          </p:nvSpPr>
          <p:spPr>
            <a:xfrm>
              <a:off x="2888075" y="3411600"/>
              <a:ext cx="12675" cy="10800"/>
            </a:xfrm>
            <a:custGeom>
              <a:rect b="b" l="l" r="r" t="t"/>
              <a:pathLst>
                <a:path extrusionOk="0" h="432" w="507">
                  <a:moveTo>
                    <a:pt x="291" y="0"/>
                  </a:moveTo>
                  <a:cubicBezTo>
                    <a:pt x="98" y="0"/>
                    <a:pt x="0" y="231"/>
                    <a:pt x="138" y="369"/>
                  </a:cubicBezTo>
                  <a:cubicBezTo>
                    <a:pt x="182" y="412"/>
                    <a:pt x="236" y="432"/>
                    <a:pt x="288" y="432"/>
                  </a:cubicBezTo>
                  <a:cubicBezTo>
                    <a:pt x="400" y="432"/>
                    <a:pt x="507" y="345"/>
                    <a:pt x="507" y="216"/>
                  </a:cubicBezTo>
                  <a:cubicBezTo>
                    <a:pt x="507" y="95"/>
                    <a:pt x="409" y="0"/>
                    <a:pt x="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2" name="Google Shape;572;p67"/>
          <p:cNvGrpSpPr/>
          <p:nvPr/>
        </p:nvGrpSpPr>
        <p:grpSpPr>
          <a:xfrm>
            <a:off x="6031909" y="3461703"/>
            <a:ext cx="463206" cy="369906"/>
            <a:chOff x="3323850" y="3901625"/>
            <a:chExt cx="369000" cy="294675"/>
          </a:xfrm>
        </p:grpSpPr>
        <p:sp>
          <p:nvSpPr>
            <p:cNvPr id="573" name="Google Shape;573;p67"/>
            <p:cNvSpPr/>
            <p:nvPr/>
          </p:nvSpPr>
          <p:spPr>
            <a:xfrm>
              <a:off x="3323850" y="3943375"/>
              <a:ext cx="313225" cy="252925"/>
            </a:xfrm>
            <a:custGeom>
              <a:rect b="b" l="l" r="r" t="t"/>
              <a:pathLst>
                <a:path extrusionOk="0" h="10117" w="12529">
                  <a:moveTo>
                    <a:pt x="1796" y="1"/>
                  </a:moveTo>
                  <a:cubicBezTo>
                    <a:pt x="1719" y="1"/>
                    <a:pt x="1644" y="43"/>
                    <a:pt x="1606" y="116"/>
                  </a:cubicBezTo>
                  <a:cubicBezTo>
                    <a:pt x="1261" y="772"/>
                    <a:pt x="1080" y="1538"/>
                    <a:pt x="1080" y="2338"/>
                  </a:cubicBezTo>
                  <a:cubicBezTo>
                    <a:pt x="1082" y="2914"/>
                    <a:pt x="1177" y="3484"/>
                    <a:pt x="1353" y="4031"/>
                  </a:cubicBezTo>
                  <a:lnTo>
                    <a:pt x="1183" y="4632"/>
                  </a:lnTo>
                  <a:lnTo>
                    <a:pt x="907" y="3685"/>
                  </a:lnTo>
                  <a:cubicBezTo>
                    <a:pt x="881" y="3590"/>
                    <a:pt x="797" y="3527"/>
                    <a:pt x="700" y="3527"/>
                  </a:cubicBezTo>
                  <a:lnTo>
                    <a:pt x="216" y="3527"/>
                  </a:lnTo>
                  <a:cubicBezTo>
                    <a:pt x="95" y="3527"/>
                    <a:pt x="0" y="3625"/>
                    <a:pt x="0" y="3743"/>
                  </a:cubicBezTo>
                  <a:cubicBezTo>
                    <a:pt x="0" y="3864"/>
                    <a:pt x="95" y="3959"/>
                    <a:pt x="216" y="3959"/>
                  </a:cubicBezTo>
                  <a:lnTo>
                    <a:pt x="538" y="3959"/>
                  </a:lnTo>
                  <a:lnTo>
                    <a:pt x="973" y="5470"/>
                  </a:lnTo>
                  <a:cubicBezTo>
                    <a:pt x="1002" y="5562"/>
                    <a:pt x="1085" y="5628"/>
                    <a:pt x="1183" y="5628"/>
                  </a:cubicBezTo>
                  <a:cubicBezTo>
                    <a:pt x="1278" y="5628"/>
                    <a:pt x="1362" y="5562"/>
                    <a:pt x="1391" y="5470"/>
                  </a:cubicBezTo>
                  <a:lnTo>
                    <a:pt x="1609" y="4701"/>
                  </a:lnTo>
                  <a:cubicBezTo>
                    <a:pt x="2312" y="6282"/>
                    <a:pt x="3872" y="8213"/>
                    <a:pt x="7214" y="10073"/>
                  </a:cubicBezTo>
                  <a:cubicBezTo>
                    <a:pt x="7265" y="10102"/>
                    <a:pt x="7321" y="10116"/>
                    <a:pt x="7377" y="10116"/>
                  </a:cubicBezTo>
                  <a:cubicBezTo>
                    <a:pt x="7433" y="10116"/>
                    <a:pt x="7489" y="10102"/>
                    <a:pt x="7540" y="10073"/>
                  </a:cubicBezTo>
                  <a:cubicBezTo>
                    <a:pt x="9768" y="8835"/>
                    <a:pt x="11423" y="7436"/>
                    <a:pt x="12462" y="5919"/>
                  </a:cubicBezTo>
                  <a:cubicBezTo>
                    <a:pt x="12528" y="5821"/>
                    <a:pt x="12502" y="5686"/>
                    <a:pt x="12407" y="5620"/>
                  </a:cubicBezTo>
                  <a:cubicBezTo>
                    <a:pt x="12369" y="5593"/>
                    <a:pt x="12326" y="5581"/>
                    <a:pt x="12283" y="5581"/>
                  </a:cubicBezTo>
                  <a:cubicBezTo>
                    <a:pt x="12214" y="5581"/>
                    <a:pt x="12146" y="5614"/>
                    <a:pt x="12105" y="5674"/>
                  </a:cubicBezTo>
                  <a:cubicBezTo>
                    <a:pt x="11112" y="7128"/>
                    <a:pt x="9523" y="8473"/>
                    <a:pt x="7378" y="9670"/>
                  </a:cubicBezTo>
                  <a:cubicBezTo>
                    <a:pt x="5378" y="8550"/>
                    <a:pt x="3855" y="7301"/>
                    <a:pt x="2853" y="5954"/>
                  </a:cubicBezTo>
                  <a:cubicBezTo>
                    <a:pt x="2378" y="5317"/>
                    <a:pt x="2027" y="4673"/>
                    <a:pt x="1805" y="4028"/>
                  </a:cubicBezTo>
                  <a:lnTo>
                    <a:pt x="1949" y="3527"/>
                  </a:lnTo>
                  <a:lnTo>
                    <a:pt x="2130" y="3849"/>
                  </a:lnTo>
                  <a:cubicBezTo>
                    <a:pt x="2168" y="3918"/>
                    <a:pt x="2243" y="3959"/>
                    <a:pt x="2320" y="3959"/>
                  </a:cubicBezTo>
                  <a:lnTo>
                    <a:pt x="3550" y="3959"/>
                  </a:lnTo>
                  <a:cubicBezTo>
                    <a:pt x="3670" y="3959"/>
                    <a:pt x="3765" y="3864"/>
                    <a:pt x="3765" y="3743"/>
                  </a:cubicBezTo>
                  <a:cubicBezTo>
                    <a:pt x="3765" y="3625"/>
                    <a:pt x="3670" y="3527"/>
                    <a:pt x="3550" y="3527"/>
                  </a:cubicBezTo>
                  <a:lnTo>
                    <a:pt x="2444" y="3527"/>
                  </a:lnTo>
                  <a:lnTo>
                    <a:pt x="2070" y="2865"/>
                  </a:lnTo>
                  <a:cubicBezTo>
                    <a:pt x="2029" y="2790"/>
                    <a:pt x="1956" y="2755"/>
                    <a:pt x="1884" y="2755"/>
                  </a:cubicBezTo>
                  <a:cubicBezTo>
                    <a:pt x="1794" y="2755"/>
                    <a:pt x="1704" y="2810"/>
                    <a:pt x="1676" y="2914"/>
                  </a:cubicBezTo>
                  <a:lnTo>
                    <a:pt x="1589" y="3207"/>
                  </a:lnTo>
                  <a:cubicBezTo>
                    <a:pt x="1540" y="2919"/>
                    <a:pt x="1514" y="2629"/>
                    <a:pt x="1514" y="2338"/>
                  </a:cubicBezTo>
                  <a:cubicBezTo>
                    <a:pt x="1514" y="1610"/>
                    <a:pt x="1678" y="910"/>
                    <a:pt x="1989" y="317"/>
                  </a:cubicBezTo>
                  <a:cubicBezTo>
                    <a:pt x="2044" y="211"/>
                    <a:pt x="2004" y="81"/>
                    <a:pt x="1897" y="26"/>
                  </a:cubicBezTo>
                  <a:cubicBezTo>
                    <a:pt x="1865" y="9"/>
                    <a:pt x="1830" y="1"/>
                    <a:pt x="17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 name="Google Shape;574;p67"/>
            <p:cNvSpPr/>
            <p:nvPr/>
          </p:nvSpPr>
          <p:spPr>
            <a:xfrm>
              <a:off x="3434375" y="4013700"/>
              <a:ext cx="154550" cy="147775"/>
            </a:xfrm>
            <a:custGeom>
              <a:rect b="b" l="l" r="r" t="t"/>
              <a:pathLst>
                <a:path extrusionOk="0" h="5911" w="6182">
                  <a:moveTo>
                    <a:pt x="2956" y="1"/>
                  </a:moveTo>
                  <a:cubicBezTo>
                    <a:pt x="2699" y="1"/>
                    <a:pt x="2440" y="34"/>
                    <a:pt x="2183" y="104"/>
                  </a:cubicBezTo>
                  <a:cubicBezTo>
                    <a:pt x="896" y="452"/>
                    <a:pt x="4" y="1621"/>
                    <a:pt x="4" y="2956"/>
                  </a:cubicBezTo>
                  <a:cubicBezTo>
                    <a:pt x="1" y="3679"/>
                    <a:pt x="266" y="4373"/>
                    <a:pt x="744" y="4914"/>
                  </a:cubicBezTo>
                  <a:cubicBezTo>
                    <a:pt x="791" y="4968"/>
                    <a:pt x="847" y="4990"/>
                    <a:pt x="901" y="4990"/>
                  </a:cubicBezTo>
                  <a:cubicBezTo>
                    <a:pt x="1064" y="4990"/>
                    <a:pt x="1211" y="4788"/>
                    <a:pt x="1066" y="4626"/>
                  </a:cubicBezTo>
                  <a:cubicBezTo>
                    <a:pt x="202" y="3644"/>
                    <a:pt x="231" y="2165"/>
                    <a:pt x="1135" y="1221"/>
                  </a:cubicBezTo>
                  <a:cubicBezTo>
                    <a:pt x="1628" y="707"/>
                    <a:pt x="2288" y="446"/>
                    <a:pt x="2952" y="446"/>
                  </a:cubicBezTo>
                  <a:cubicBezTo>
                    <a:pt x="3510" y="446"/>
                    <a:pt x="4070" y="630"/>
                    <a:pt x="4535" y="1005"/>
                  </a:cubicBezTo>
                  <a:cubicBezTo>
                    <a:pt x="5551" y="1828"/>
                    <a:pt x="5770" y="3290"/>
                    <a:pt x="5036" y="4373"/>
                  </a:cubicBezTo>
                  <a:cubicBezTo>
                    <a:pt x="4553" y="5087"/>
                    <a:pt x="3762" y="5478"/>
                    <a:pt x="2952" y="5478"/>
                  </a:cubicBezTo>
                  <a:cubicBezTo>
                    <a:pt x="2534" y="5478"/>
                    <a:pt x="2110" y="5373"/>
                    <a:pt x="1722" y="5156"/>
                  </a:cubicBezTo>
                  <a:cubicBezTo>
                    <a:pt x="1689" y="5137"/>
                    <a:pt x="1653" y="5129"/>
                    <a:pt x="1618" y="5129"/>
                  </a:cubicBezTo>
                  <a:cubicBezTo>
                    <a:pt x="1542" y="5129"/>
                    <a:pt x="1468" y="5169"/>
                    <a:pt x="1429" y="5239"/>
                  </a:cubicBezTo>
                  <a:cubicBezTo>
                    <a:pt x="1371" y="5343"/>
                    <a:pt x="1406" y="5475"/>
                    <a:pt x="1512" y="5533"/>
                  </a:cubicBezTo>
                  <a:cubicBezTo>
                    <a:pt x="1965" y="5787"/>
                    <a:pt x="2462" y="5911"/>
                    <a:pt x="2955" y="5911"/>
                  </a:cubicBezTo>
                  <a:cubicBezTo>
                    <a:pt x="3730" y="5911"/>
                    <a:pt x="4495" y="5607"/>
                    <a:pt x="5065" y="5026"/>
                  </a:cubicBezTo>
                  <a:cubicBezTo>
                    <a:pt x="6000" y="4073"/>
                    <a:pt x="6182" y="2614"/>
                    <a:pt x="5505" y="1462"/>
                  </a:cubicBezTo>
                  <a:cubicBezTo>
                    <a:pt x="4966" y="541"/>
                    <a:pt x="3986" y="1"/>
                    <a:pt x="29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 name="Google Shape;575;p67"/>
            <p:cNvSpPr/>
            <p:nvPr/>
          </p:nvSpPr>
          <p:spPr>
            <a:xfrm>
              <a:off x="3403725" y="3982300"/>
              <a:ext cx="63150" cy="53975"/>
            </a:xfrm>
            <a:custGeom>
              <a:rect b="b" l="l" r="r" t="t"/>
              <a:pathLst>
                <a:path extrusionOk="0" h="2159" w="2526">
                  <a:moveTo>
                    <a:pt x="1438" y="433"/>
                  </a:moveTo>
                  <a:cubicBezTo>
                    <a:pt x="1773" y="433"/>
                    <a:pt x="2093" y="691"/>
                    <a:pt x="2093" y="1083"/>
                  </a:cubicBezTo>
                  <a:cubicBezTo>
                    <a:pt x="2093" y="1440"/>
                    <a:pt x="1803" y="1731"/>
                    <a:pt x="1446" y="1731"/>
                  </a:cubicBezTo>
                  <a:cubicBezTo>
                    <a:pt x="867" y="1731"/>
                    <a:pt x="579" y="1031"/>
                    <a:pt x="985" y="623"/>
                  </a:cubicBezTo>
                  <a:cubicBezTo>
                    <a:pt x="1117" y="492"/>
                    <a:pt x="1279" y="433"/>
                    <a:pt x="1438" y="433"/>
                  </a:cubicBezTo>
                  <a:close/>
                  <a:moveTo>
                    <a:pt x="1446" y="1"/>
                  </a:moveTo>
                  <a:cubicBezTo>
                    <a:pt x="481" y="1"/>
                    <a:pt x="0" y="1164"/>
                    <a:pt x="680" y="1843"/>
                  </a:cubicBezTo>
                  <a:cubicBezTo>
                    <a:pt x="888" y="2049"/>
                    <a:pt x="1164" y="2159"/>
                    <a:pt x="1444" y="2159"/>
                  </a:cubicBezTo>
                  <a:cubicBezTo>
                    <a:pt x="1584" y="2159"/>
                    <a:pt x="1724" y="2132"/>
                    <a:pt x="1857" y="2076"/>
                  </a:cubicBezTo>
                  <a:cubicBezTo>
                    <a:pt x="2260" y="1909"/>
                    <a:pt x="2525" y="1515"/>
                    <a:pt x="2525" y="1080"/>
                  </a:cubicBezTo>
                  <a:cubicBezTo>
                    <a:pt x="2522" y="484"/>
                    <a:pt x="2039" y="1"/>
                    <a:pt x="14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 name="Google Shape;576;p67"/>
            <p:cNvSpPr/>
            <p:nvPr/>
          </p:nvSpPr>
          <p:spPr>
            <a:xfrm>
              <a:off x="3540675" y="3982275"/>
              <a:ext cx="63150" cy="54025"/>
            </a:xfrm>
            <a:custGeom>
              <a:rect b="b" l="l" r="r" t="t"/>
              <a:pathLst>
                <a:path extrusionOk="0" h="2161" w="2526">
                  <a:moveTo>
                    <a:pt x="1448" y="433"/>
                  </a:moveTo>
                  <a:cubicBezTo>
                    <a:pt x="1606" y="433"/>
                    <a:pt x="1769" y="492"/>
                    <a:pt x="1901" y="624"/>
                  </a:cubicBezTo>
                  <a:cubicBezTo>
                    <a:pt x="2309" y="1032"/>
                    <a:pt x="2019" y="1729"/>
                    <a:pt x="1443" y="1729"/>
                  </a:cubicBezTo>
                  <a:cubicBezTo>
                    <a:pt x="1086" y="1729"/>
                    <a:pt x="795" y="1441"/>
                    <a:pt x="795" y="1081"/>
                  </a:cubicBezTo>
                  <a:cubicBezTo>
                    <a:pt x="795" y="692"/>
                    <a:pt x="1114" y="433"/>
                    <a:pt x="1448" y="433"/>
                  </a:cubicBezTo>
                  <a:close/>
                  <a:moveTo>
                    <a:pt x="1437" y="0"/>
                  </a:moveTo>
                  <a:cubicBezTo>
                    <a:pt x="1172" y="0"/>
                    <a:pt x="901" y="99"/>
                    <a:pt x="680" y="318"/>
                  </a:cubicBezTo>
                  <a:cubicBezTo>
                    <a:pt x="1" y="998"/>
                    <a:pt x="484" y="2161"/>
                    <a:pt x="1446" y="2161"/>
                  </a:cubicBezTo>
                  <a:cubicBezTo>
                    <a:pt x="2042" y="2161"/>
                    <a:pt x="2523" y="1677"/>
                    <a:pt x="2525" y="1081"/>
                  </a:cubicBezTo>
                  <a:cubicBezTo>
                    <a:pt x="2525" y="431"/>
                    <a:pt x="1993" y="0"/>
                    <a:pt x="1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 name="Google Shape;577;p67"/>
            <p:cNvSpPr/>
            <p:nvPr/>
          </p:nvSpPr>
          <p:spPr>
            <a:xfrm>
              <a:off x="3472250" y="3956325"/>
              <a:ext cx="63125" cy="54075"/>
            </a:xfrm>
            <a:custGeom>
              <a:rect b="b" l="l" r="r" t="t"/>
              <a:pathLst>
                <a:path extrusionOk="0" h="2163" w="2525">
                  <a:moveTo>
                    <a:pt x="1448" y="434"/>
                  </a:moveTo>
                  <a:cubicBezTo>
                    <a:pt x="1608" y="434"/>
                    <a:pt x="1770" y="493"/>
                    <a:pt x="1903" y="625"/>
                  </a:cubicBezTo>
                  <a:cubicBezTo>
                    <a:pt x="2309" y="1034"/>
                    <a:pt x="2021" y="1731"/>
                    <a:pt x="1445" y="1731"/>
                  </a:cubicBezTo>
                  <a:cubicBezTo>
                    <a:pt x="1085" y="1731"/>
                    <a:pt x="795" y="1440"/>
                    <a:pt x="795" y="1083"/>
                  </a:cubicBezTo>
                  <a:lnTo>
                    <a:pt x="797" y="1083"/>
                  </a:lnTo>
                  <a:cubicBezTo>
                    <a:pt x="797" y="692"/>
                    <a:pt x="1116" y="434"/>
                    <a:pt x="1448" y="434"/>
                  </a:cubicBezTo>
                  <a:close/>
                  <a:moveTo>
                    <a:pt x="1437" y="1"/>
                  </a:moveTo>
                  <a:cubicBezTo>
                    <a:pt x="1171" y="1"/>
                    <a:pt x="900" y="99"/>
                    <a:pt x="679" y="320"/>
                  </a:cubicBezTo>
                  <a:cubicBezTo>
                    <a:pt x="0" y="1000"/>
                    <a:pt x="481" y="2163"/>
                    <a:pt x="1445" y="2163"/>
                  </a:cubicBezTo>
                  <a:cubicBezTo>
                    <a:pt x="2038" y="2160"/>
                    <a:pt x="2522" y="1679"/>
                    <a:pt x="2525" y="1083"/>
                  </a:cubicBezTo>
                  <a:cubicBezTo>
                    <a:pt x="2525" y="433"/>
                    <a:pt x="1992" y="1"/>
                    <a:pt x="14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 name="Google Shape;578;p67"/>
            <p:cNvSpPr/>
            <p:nvPr/>
          </p:nvSpPr>
          <p:spPr>
            <a:xfrm>
              <a:off x="3466925" y="4045675"/>
              <a:ext cx="82775" cy="82825"/>
            </a:xfrm>
            <a:custGeom>
              <a:rect b="b" l="l" r="r" t="t"/>
              <a:pathLst>
                <a:path extrusionOk="0" h="3313" w="3311">
                  <a:moveTo>
                    <a:pt x="1659" y="435"/>
                  </a:moveTo>
                  <a:cubicBezTo>
                    <a:pt x="1712" y="435"/>
                    <a:pt x="1767" y="455"/>
                    <a:pt x="1811" y="500"/>
                  </a:cubicBezTo>
                  <a:cubicBezTo>
                    <a:pt x="1851" y="540"/>
                    <a:pt x="1874" y="595"/>
                    <a:pt x="1874" y="653"/>
                  </a:cubicBezTo>
                  <a:lnTo>
                    <a:pt x="1874" y="1228"/>
                  </a:lnTo>
                  <a:cubicBezTo>
                    <a:pt x="1874" y="1346"/>
                    <a:pt x="1969" y="1444"/>
                    <a:pt x="2090" y="1444"/>
                  </a:cubicBezTo>
                  <a:lnTo>
                    <a:pt x="2666" y="1444"/>
                  </a:lnTo>
                  <a:cubicBezTo>
                    <a:pt x="2784" y="1444"/>
                    <a:pt x="2882" y="1539"/>
                    <a:pt x="2882" y="1660"/>
                  </a:cubicBezTo>
                  <a:cubicBezTo>
                    <a:pt x="2882" y="1778"/>
                    <a:pt x="2784" y="1876"/>
                    <a:pt x="2666" y="1876"/>
                  </a:cubicBezTo>
                  <a:lnTo>
                    <a:pt x="2090" y="1876"/>
                  </a:lnTo>
                  <a:cubicBezTo>
                    <a:pt x="1969" y="1876"/>
                    <a:pt x="1874" y="1971"/>
                    <a:pt x="1874" y="2092"/>
                  </a:cubicBezTo>
                  <a:lnTo>
                    <a:pt x="1874" y="2668"/>
                  </a:lnTo>
                  <a:cubicBezTo>
                    <a:pt x="1874" y="2786"/>
                    <a:pt x="1776" y="2881"/>
                    <a:pt x="1658" y="2881"/>
                  </a:cubicBezTo>
                  <a:cubicBezTo>
                    <a:pt x="1537" y="2881"/>
                    <a:pt x="1442" y="2786"/>
                    <a:pt x="1442" y="2668"/>
                  </a:cubicBezTo>
                  <a:lnTo>
                    <a:pt x="1442" y="2092"/>
                  </a:lnTo>
                  <a:cubicBezTo>
                    <a:pt x="1442" y="1971"/>
                    <a:pt x="1344" y="1876"/>
                    <a:pt x="1226" y="1876"/>
                  </a:cubicBezTo>
                  <a:lnTo>
                    <a:pt x="651" y="1876"/>
                  </a:lnTo>
                  <a:cubicBezTo>
                    <a:pt x="530" y="1876"/>
                    <a:pt x="435" y="1778"/>
                    <a:pt x="435" y="1660"/>
                  </a:cubicBezTo>
                  <a:cubicBezTo>
                    <a:pt x="435" y="1539"/>
                    <a:pt x="530" y="1444"/>
                    <a:pt x="651" y="1444"/>
                  </a:cubicBezTo>
                  <a:lnTo>
                    <a:pt x="1226" y="1444"/>
                  </a:lnTo>
                  <a:cubicBezTo>
                    <a:pt x="1344" y="1444"/>
                    <a:pt x="1442" y="1346"/>
                    <a:pt x="1442" y="1228"/>
                  </a:cubicBezTo>
                  <a:lnTo>
                    <a:pt x="1442" y="653"/>
                  </a:lnTo>
                  <a:cubicBezTo>
                    <a:pt x="1440" y="522"/>
                    <a:pt x="1548" y="435"/>
                    <a:pt x="1659" y="435"/>
                  </a:cubicBezTo>
                  <a:close/>
                  <a:moveTo>
                    <a:pt x="1659" y="0"/>
                  </a:moveTo>
                  <a:cubicBezTo>
                    <a:pt x="1326" y="0"/>
                    <a:pt x="1006" y="259"/>
                    <a:pt x="1008" y="650"/>
                  </a:cubicBezTo>
                  <a:lnTo>
                    <a:pt x="1008" y="1010"/>
                  </a:lnTo>
                  <a:lnTo>
                    <a:pt x="648" y="1010"/>
                  </a:lnTo>
                  <a:cubicBezTo>
                    <a:pt x="291" y="1010"/>
                    <a:pt x="0" y="1300"/>
                    <a:pt x="0" y="1657"/>
                  </a:cubicBezTo>
                  <a:cubicBezTo>
                    <a:pt x="0" y="2014"/>
                    <a:pt x="291" y="2305"/>
                    <a:pt x="648" y="2305"/>
                  </a:cubicBezTo>
                  <a:lnTo>
                    <a:pt x="1008" y="2305"/>
                  </a:lnTo>
                  <a:lnTo>
                    <a:pt x="1008" y="2665"/>
                  </a:lnTo>
                  <a:cubicBezTo>
                    <a:pt x="1008" y="3022"/>
                    <a:pt x="1298" y="3313"/>
                    <a:pt x="1655" y="3313"/>
                  </a:cubicBezTo>
                  <a:cubicBezTo>
                    <a:pt x="2012" y="3313"/>
                    <a:pt x="2303" y="3022"/>
                    <a:pt x="2303" y="2665"/>
                  </a:cubicBezTo>
                  <a:lnTo>
                    <a:pt x="2303" y="2305"/>
                  </a:lnTo>
                  <a:lnTo>
                    <a:pt x="2663" y="2305"/>
                  </a:lnTo>
                  <a:cubicBezTo>
                    <a:pt x="3020" y="2305"/>
                    <a:pt x="3311" y="2014"/>
                    <a:pt x="3311" y="1657"/>
                  </a:cubicBezTo>
                  <a:cubicBezTo>
                    <a:pt x="3311" y="1300"/>
                    <a:pt x="3020" y="1010"/>
                    <a:pt x="2663" y="1010"/>
                  </a:cubicBezTo>
                  <a:lnTo>
                    <a:pt x="2303" y="1010"/>
                  </a:lnTo>
                  <a:lnTo>
                    <a:pt x="2303" y="650"/>
                  </a:lnTo>
                  <a:cubicBezTo>
                    <a:pt x="2303" y="477"/>
                    <a:pt x="2237" y="313"/>
                    <a:pt x="2113" y="192"/>
                  </a:cubicBezTo>
                  <a:cubicBezTo>
                    <a:pt x="1982" y="60"/>
                    <a:pt x="1819" y="0"/>
                    <a:pt x="16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 name="Google Shape;579;p67"/>
            <p:cNvSpPr/>
            <p:nvPr/>
          </p:nvSpPr>
          <p:spPr>
            <a:xfrm>
              <a:off x="3374275" y="3901625"/>
              <a:ext cx="318575" cy="172325"/>
            </a:xfrm>
            <a:custGeom>
              <a:rect b="b" l="l" r="r" t="t"/>
              <a:pathLst>
                <a:path extrusionOk="0" h="6893" w="12743">
                  <a:moveTo>
                    <a:pt x="2332" y="1"/>
                  </a:moveTo>
                  <a:cubicBezTo>
                    <a:pt x="2328" y="1"/>
                    <a:pt x="2323" y="1"/>
                    <a:pt x="2318" y="1"/>
                  </a:cubicBezTo>
                  <a:cubicBezTo>
                    <a:pt x="1489" y="1"/>
                    <a:pt x="735" y="340"/>
                    <a:pt x="148" y="985"/>
                  </a:cubicBezTo>
                  <a:cubicBezTo>
                    <a:pt x="0" y="1144"/>
                    <a:pt x="144" y="1350"/>
                    <a:pt x="308" y="1350"/>
                  </a:cubicBezTo>
                  <a:cubicBezTo>
                    <a:pt x="361" y="1350"/>
                    <a:pt x="417" y="1328"/>
                    <a:pt x="465" y="1276"/>
                  </a:cubicBezTo>
                  <a:cubicBezTo>
                    <a:pt x="971" y="723"/>
                    <a:pt x="1613" y="433"/>
                    <a:pt x="2318" y="433"/>
                  </a:cubicBezTo>
                  <a:cubicBezTo>
                    <a:pt x="3896" y="433"/>
                    <a:pt x="4837" y="1561"/>
                    <a:pt x="5091" y="1906"/>
                  </a:cubicBezTo>
                  <a:cubicBezTo>
                    <a:pt x="5157" y="1999"/>
                    <a:pt x="5259" y="2045"/>
                    <a:pt x="5361" y="2045"/>
                  </a:cubicBezTo>
                  <a:cubicBezTo>
                    <a:pt x="5464" y="2045"/>
                    <a:pt x="5566" y="1999"/>
                    <a:pt x="5632" y="1906"/>
                  </a:cubicBezTo>
                  <a:cubicBezTo>
                    <a:pt x="5882" y="1561"/>
                    <a:pt x="6827" y="433"/>
                    <a:pt x="8401" y="433"/>
                  </a:cubicBezTo>
                  <a:cubicBezTo>
                    <a:pt x="9985" y="433"/>
                    <a:pt x="11228" y="2001"/>
                    <a:pt x="11228" y="4008"/>
                  </a:cubicBezTo>
                  <a:cubicBezTo>
                    <a:pt x="11225" y="4184"/>
                    <a:pt x="11217" y="4362"/>
                    <a:pt x="11197" y="4538"/>
                  </a:cubicBezTo>
                  <a:lnTo>
                    <a:pt x="11081" y="4140"/>
                  </a:lnTo>
                  <a:cubicBezTo>
                    <a:pt x="11055" y="4048"/>
                    <a:pt x="10972" y="3985"/>
                    <a:pt x="10874" y="3985"/>
                  </a:cubicBezTo>
                  <a:cubicBezTo>
                    <a:pt x="10779" y="3985"/>
                    <a:pt x="10693" y="4048"/>
                    <a:pt x="10667" y="4140"/>
                  </a:cubicBezTo>
                  <a:lnTo>
                    <a:pt x="10108" y="6086"/>
                  </a:lnTo>
                  <a:lnTo>
                    <a:pt x="9930" y="5761"/>
                  </a:lnTo>
                  <a:cubicBezTo>
                    <a:pt x="9892" y="5695"/>
                    <a:pt x="9820" y="5652"/>
                    <a:pt x="9743" y="5652"/>
                  </a:cubicBezTo>
                  <a:lnTo>
                    <a:pt x="8902" y="5652"/>
                  </a:lnTo>
                  <a:cubicBezTo>
                    <a:pt x="8784" y="5652"/>
                    <a:pt x="8686" y="5750"/>
                    <a:pt x="8686" y="5868"/>
                  </a:cubicBezTo>
                  <a:cubicBezTo>
                    <a:pt x="8686" y="5989"/>
                    <a:pt x="8784" y="6084"/>
                    <a:pt x="8902" y="6084"/>
                  </a:cubicBezTo>
                  <a:lnTo>
                    <a:pt x="9616" y="6084"/>
                  </a:lnTo>
                  <a:lnTo>
                    <a:pt x="9987" y="6746"/>
                  </a:lnTo>
                  <a:cubicBezTo>
                    <a:pt x="10028" y="6815"/>
                    <a:pt x="10100" y="6855"/>
                    <a:pt x="10177" y="6855"/>
                  </a:cubicBezTo>
                  <a:lnTo>
                    <a:pt x="10203" y="6855"/>
                  </a:lnTo>
                  <a:cubicBezTo>
                    <a:pt x="10290" y="6844"/>
                    <a:pt x="10362" y="6783"/>
                    <a:pt x="10385" y="6700"/>
                  </a:cubicBezTo>
                  <a:lnTo>
                    <a:pt x="10877" y="4981"/>
                  </a:lnTo>
                  <a:lnTo>
                    <a:pt x="11015" y="5450"/>
                  </a:lnTo>
                  <a:cubicBezTo>
                    <a:pt x="10897" y="5842"/>
                    <a:pt x="10745" y="6216"/>
                    <a:pt x="10555" y="6576"/>
                  </a:cubicBezTo>
                  <a:cubicBezTo>
                    <a:pt x="10497" y="6682"/>
                    <a:pt x="10540" y="6812"/>
                    <a:pt x="10644" y="6869"/>
                  </a:cubicBezTo>
                  <a:cubicBezTo>
                    <a:pt x="10675" y="6884"/>
                    <a:pt x="10710" y="6892"/>
                    <a:pt x="10745" y="6892"/>
                  </a:cubicBezTo>
                  <a:cubicBezTo>
                    <a:pt x="10825" y="6892"/>
                    <a:pt x="10900" y="6849"/>
                    <a:pt x="10937" y="6777"/>
                  </a:cubicBezTo>
                  <a:cubicBezTo>
                    <a:pt x="11058" y="6544"/>
                    <a:pt x="11168" y="6305"/>
                    <a:pt x="11263" y="6061"/>
                  </a:cubicBezTo>
                  <a:cubicBezTo>
                    <a:pt x="11292" y="6078"/>
                    <a:pt x="11326" y="6084"/>
                    <a:pt x="11361" y="6084"/>
                  </a:cubicBezTo>
                  <a:lnTo>
                    <a:pt x="12527" y="6084"/>
                  </a:lnTo>
                  <a:cubicBezTo>
                    <a:pt x="12645" y="6084"/>
                    <a:pt x="12742" y="5989"/>
                    <a:pt x="12742" y="5868"/>
                  </a:cubicBezTo>
                  <a:cubicBezTo>
                    <a:pt x="12742" y="5750"/>
                    <a:pt x="12645" y="5652"/>
                    <a:pt x="12527" y="5652"/>
                  </a:cubicBezTo>
                  <a:lnTo>
                    <a:pt x="12524" y="5655"/>
                  </a:lnTo>
                  <a:lnTo>
                    <a:pt x="11519" y="5655"/>
                  </a:lnTo>
                  <a:lnTo>
                    <a:pt x="11461" y="5450"/>
                  </a:lnTo>
                  <a:cubicBezTo>
                    <a:pt x="11591" y="4981"/>
                    <a:pt x="11657" y="4494"/>
                    <a:pt x="11660" y="4008"/>
                  </a:cubicBezTo>
                  <a:cubicBezTo>
                    <a:pt x="11660" y="2949"/>
                    <a:pt x="11343" y="1958"/>
                    <a:pt x="10768" y="1213"/>
                  </a:cubicBezTo>
                  <a:cubicBezTo>
                    <a:pt x="10163" y="430"/>
                    <a:pt x="9322" y="1"/>
                    <a:pt x="8401" y="1"/>
                  </a:cubicBezTo>
                  <a:cubicBezTo>
                    <a:pt x="8397" y="1"/>
                    <a:pt x="8392" y="1"/>
                    <a:pt x="8387" y="1"/>
                  </a:cubicBezTo>
                  <a:cubicBezTo>
                    <a:pt x="7638" y="1"/>
                    <a:pt x="6906" y="234"/>
                    <a:pt x="6294" y="666"/>
                  </a:cubicBezTo>
                  <a:cubicBezTo>
                    <a:pt x="5943" y="913"/>
                    <a:pt x="5626" y="1210"/>
                    <a:pt x="5361" y="1550"/>
                  </a:cubicBezTo>
                  <a:cubicBezTo>
                    <a:pt x="5096" y="1210"/>
                    <a:pt x="4780" y="913"/>
                    <a:pt x="4426" y="666"/>
                  </a:cubicBezTo>
                  <a:cubicBezTo>
                    <a:pt x="3813" y="234"/>
                    <a:pt x="3082" y="1"/>
                    <a:pt x="2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83" name="Shape 583"/>
        <p:cNvGrpSpPr/>
        <p:nvPr/>
      </p:nvGrpSpPr>
      <p:grpSpPr>
        <a:xfrm>
          <a:off x="0" y="0"/>
          <a:ext cx="0" cy="0"/>
          <a:chOff x="0" y="0"/>
          <a:chExt cx="0" cy="0"/>
        </a:xfrm>
      </p:grpSpPr>
      <p:sp>
        <p:nvSpPr>
          <p:cNvPr id="584" name="Google Shape;584;p68"/>
          <p:cNvSpPr txBox="1"/>
          <p:nvPr>
            <p:ph type="ctrTitle"/>
          </p:nvPr>
        </p:nvSpPr>
        <p:spPr>
          <a:xfrm flipH="1">
            <a:off x="1791754" y="552400"/>
            <a:ext cx="3108900" cy="584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Adoptions Go Virtual</a:t>
            </a:r>
            <a:endParaRPr/>
          </a:p>
        </p:txBody>
      </p:sp>
      <p:sp>
        <p:nvSpPr>
          <p:cNvPr id="585" name="Google Shape;585;p68"/>
          <p:cNvSpPr txBox="1"/>
          <p:nvPr>
            <p:ph idx="1" type="subTitle"/>
          </p:nvPr>
        </p:nvSpPr>
        <p:spPr>
          <a:xfrm>
            <a:off x="1791753" y="1137100"/>
            <a:ext cx="3978000" cy="12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 virtual </a:t>
            </a:r>
            <a:r>
              <a:rPr lang="en"/>
              <a:t>summer</a:t>
            </a:r>
            <a:r>
              <a:rPr lang="en"/>
              <a:t> </a:t>
            </a:r>
            <a:r>
              <a:rPr lang="en"/>
              <a:t>adoption events  during surge season</a:t>
            </a:r>
            <a:endParaRPr/>
          </a:p>
          <a:p>
            <a:pPr indent="0" lvl="0" marL="0" rtl="0" algn="l">
              <a:spcBef>
                <a:spcPts val="0"/>
              </a:spcBef>
              <a:spcAft>
                <a:spcPts val="0"/>
              </a:spcAft>
              <a:buNone/>
            </a:pPr>
            <a:r>
              <a:rPr lang="en"/>
              <a:t>Remote adoption system</a:t>
            </a:r>
            <a:endParaRPr/>
          </a:p>
        </p:txBody>
      </p:sp>
      <p:sp>
        <p:nvSpPr>
          <p:cNvPr id="586" name="Google Shape;586;p68"/>
          <p:cNvSpPr txBox="1"/>
          <p:nvPr>
            <p:ph idx="2" type="ctrTitle"/>
          </p:nvPr>
        </p:nvSpPr>
        <p:spPr>
          <a:xfrm flipH="1">
            <a:off x="3361700" y="2820925"/>
            <a:ext cx="3217200" cy="584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
              <a:t>Surrender Support Kit</a:t>
            </a:r>
            <a:endParaRPr/>
          </a:p>
        </p:txBody>
      </p:sp>
      <p:sp>
        <p:nvSpPr>
          <p:cNvPr id="587" name="Google Shape;587;p68"/>
          <p:cNvSpPr txBox="1"/>
          <p:nvPr>
            <p:ph idx="3" type="subTitle"/>
          </p:nvPr>
        </p:nvSpPr>
        <p:spPr>
          <a:xfrm>
            <a:off x="3388624" y="3489700"/>
            <a:ext cx="3526500" cy="12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a:t>
            </a:r>
            <a:r>
              <a:rPr lang="en"/>
              <a:t>instructions</a:t>
            </a:r>
            <a:r>
              <a:rPr lang="en"/>
              <a:t> and help to struggling pet owners </a:t>
            </a:r>
            <a:endParaRPr/>
          </a:p>
          <a:p>
            <a:pPr indent="0" lvl="0" marL="0" rtl="0" algn="l">
              <a:spcBef>
                <a:spcPts val="0"/>
              </a:spcBef>
              <a:spcAft>
                <a:spcPts val="0"/>
              </a:spcAft>
              <a:buNone/>
            </a:pPr>
            <a:r>
              <a:rPr lang="en"/>
              <a:t>Incentivize options for surrender before abandonment </a:t>
            </a:r>
            <a:endParaRPr/>
          </a:p>
        </p:txBody>
      </p:sp>
      <p:sp>
        <p:nvSpPr>
          <p:cNvPr id="588" name="Google Shape;588;p68"/>
          <p:cNvSpPr/>
          <p:nvPr/>
        </p:nvSpPr>
        <p:spPr>
          <a:xfrm rot="5400000">
            <a:off x="1003352" y="275425"/>
            <a:ext cx="760200" cy="7629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68"/>
          <p:cNvPicPr preferRelativeResize="0"/>
          <p:nvPr/>
        </p:nvPicPr>
        <p:blipFill rotWithShape="1">
          <a:blip r:embed="rId3">
            <a:alphaModFix/>
          </a:blip>
          <a:srcRect b="-12739" l="15518" r="15511" t="12740"/>
          <a:stretch/>
        </p:blipFill>
        <p:spPr>
          <a:xfrm>
            <a:off x="184200" y="2556900"/>
            <a:ext cx="2981700" cy="2981700"/>
          </a:xfrm>
          <a:prstGeom prst="ellipse">
            <a:avLst/>
          </a:prstGeom>
          <a:noFill/>
          <a:ln>
            <a:noFill/>
          </a:ln>
        </p:spPr>
      </p:pic>
      <p:pic>
        <p:nvPicPr>
          <p:cNvPr id="590" name="Google Shape;590;p68"/>
          <p:cNvPicPr preferRelativeResize="0"/>
          <p:nvPr/>
        </p:nvPicPr>
        <p:blipFill rotWithShape="1">
          <a:blip r:embed="rId4">
            <a:alphaModFix/>
          </a:blip>
          <a:srcRect b="12983" l="0" r="0" t="20398"/>
          <a:stretch/>
        </p:blipFill>
        <p:spPr>
          <a:xfrm>
            <a:off x="5801150" y="-440925"/>
            <a:ext cx="3681900" cy="3681600"/>
          </a:xfrm>
          <a:prstGeom prst="ellipse">
            <a:avLst/>
          </a:prstGeom>
          <a:noFill/>
          <a:ln>
            <a:noFill/>
          </a:ln>
        </p:spPr>
      </p:pic>
      <p:sp>
        <p:nvSpPr>
          <p:cNvPr id="591" name="Google Shape;591;p68"/>
          <p:cNvSpPr/>
          <p:nvPr/>
        </p:nvSpPr>
        <p:spPr>
          <a:xfrm rot="10800000">
            <a:off x="6731299" y="2450575"/>
            <a:ext cx="833100" cy="8682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8"/>
          <p:cNvSpPr/>
          <p:nvPr/>
        </p:nvSpPr>
        <p:spPr>
          <a:xfrm>
            <a:off x="6929452" y="2669676"/>
            <a:ext cx="430182" cy="411805"/>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593" name="Google Shape;593;p68"/>
          <p:cNvGrpSpPr/>
          <p:nvPr/>
        </p:nvGrpSpPr>
        <p:grpSpPr>
          <a:xfrm>
            <a:off x="1199149" y="476702"/>
            <a:ext cx="430187" cy="368556"/>
            <a:chOff x="7582302" y="1499934"/>
            <a:chExt cx="369133" cy="360411"/>
          </a:xfrm>
        </p:grpSpPr>
        <p:sp>
          <p:nvSpPr>
            <p:cNvPr id="594" name="Google Shape;594;p68"/>
            <p:cNvSpPr/>
            <p:nvPr/>
          </p:nvSpPr>
          <p:spPr>
            <a:xfrm>
              <a:off x="7582302" y="1499934"/>
              <a:ext cx="369133" cy="360411"/>
            </a:xfrm>
            <a:custGeom>
              <a:rect b="b" l="l" r="r" t="t"/>
              <a:pathLst>
                <a:path extrusionOk="0" h="11323" w="11597">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8"/>
            <p:cNvSpPr/>
            <p:nvPr/>
          </p:nvSpPr>
          <p:spPr>
            <a:xfrm>
              <a:off x="7850598" y="1634829"/>
              <a:ext cx="77729" cy="51214"/>
            </a:xfrm>
            <a:custGeom>
              <a:rect b="b" l="l" r="r" t="t"/>
              <a:pathLst>
                <a:path extrusionOk="0" h="1609" w="2442">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8"/>
            <p:cNvSpPr/>
            <p:nvPr/>
          </p:nvSpPr>
          <p:spPr>
            <a:xfrm>
              <a:off x="7753962" y="1635593"/>
              <a:ext cx="70917" cy="48541"/>
            </a:xfrm>
            <a:custGeom>
              <a:rect b="b" l="l" r="r" t="t"/>
              <a:pathLst>
                <a:path extrusionOk="0" h="1525" w="2228">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8"/>
            <p:cNvSpPr/>
            <p:nvPr/>
          </p:nvSpPr>
          <p:spPr>
            <a:xfrm>
              <a:off x="7750174" y="1695465"/>
              <a:ext cx="180794" cy="31862"/>
            </a:xfrm>
            <a:custGeom>
              <a:rect b="b" l="l" r="r" t="t"/>
              <a:pathLst>
                <a:path extrusionOk="0" h="1001" w="568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8"/>
            <p:cNvSpPr/>
            <p:nvPr/>
          </p:nvSpPr>
          <p:spPr>
            <a:xfrm>
              <a:off x="7613750" y="1535424"/>
              <a:ext cx="43225" cy="32371"/>
            </a:xfrm>
            <a:custGeom>
              <a:rect b="b" l="l" r="r" t="t"/>
              <a:pathLst>
                <a:path extrusionOk="0" h="1017" w="1358">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602" name="Shape 602"/>
        <p:cNvGrpSpPr/>
        <p:nvPr/>
      </p:nvGrpSpPr>
      <p:grpSpPr>
        <a:xfrm>
          <a:off x="0" y="0"/>
          <a:ext cx="0" cy="0"/>
          <a:chOff x="0" y="0"/>
          <a:chExt cx="0" cy="0"/>
        </a:xfrm>
      </p:grpSpPr>
      <p:sp>
        <p:nvSpPr>
          <p:cNvPr id="603" name="Google Shape;603;p69"/>
          <p:cNvSpPr txBox="1"/>
          <p:nvPr>
            <p:ph type="ctrTitle"/>
          </p:nvPr>
        </p:nvSpPr>
        <p:spPr>
          <a:xfrm flipH="1">
            <a:off x="2858554" y="1466800"/>
            <a:ext cx="3108900" cy="584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
                <a:latin typeface="Livvic"/>
                <a:ea typeface="Livvic"/>
                <a:cs typeface="Livvic"/>
                <a:sym typeface="Livvic"/>
              </a:rPr>
              <a:t>Social Responsibility</a:t>
            </a:r>
            <a:endParaRPr b="1">
              <a:latin typeface="Livvic"/>
              <a:ea typeface="Livvic"/>
              <a:cs typeface="Livvic"/>
              <a:sym typeface="Livvic"/>
            </a:endParaRPr>
          </a:p>
        </p:txBody>
      </p:sp>
      <p:sp>
        <p:nvSpPr>
          <p:cNvPr id="604" name="Google Shape;604;p69"/>
          <p:cNvSpPr txBox="1"/>
          <p:nvPr>
            <p:ph idx="1" type="subTitle"/>
          </p:nvPr>
        </p:nvSpPr>
        <p:spPr>
          <a:xfrm>
            <a:off x="2934750" y="2255425"/>
            <a:ext cx="3978000" cy="20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Encouraging the community to tend to animals in need until </a:t>
            </a:r>
            <a:r>
              <a:rPr lang="en"/>
              <a:t>shelters resumes with normal capacity and owners are able to take back their surrendered pets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Provide guidance to the community for managing stray colonies, form a catch-and-release spay and neuter program</a:t>
            </a:r>
            <a:endParaRPr/>
          </a:p>
          <a:p>
            <a:pPr indent="0" lvl="0" marL="0" rtl="0" algn="l">
              <a:spcBef>
                <a:spcPts val="0"/>
              </a:spcBef>
              <a:spcAft>
                <a:spcPts val="0"/>
              </a:spcAft>
              <a:buNone/>
            </a:pPr>
            <a:r>
              <a:t/>
            </a:r>
            <a:endParaRPr/>
          </a:p>
        </p:txBody>
      </p:sp>
      <p:sp>
        <p:nvSpPr>
          <p:cNvPr id="605" name="Google Shape;605;p69"/>
          <p:cNvSpPr/>
          <p:nvPr/>
        </p:nvSpPr>
        <p:spPr>
          <a:xfrm rot="5400000">
            <a:off x="2070152" y="1266025"/>
            <a:ext cx="760200" cy="7629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69"/>
          <p:cNvGrpSpPr/>
          <p:nvPr/>
        </p:nvGrpSpPr>
        <p:grpSpPr>
          <a:xfrm>
            <a:off x="2235161" y="1436502"/>
            <a:ext cx="430187" cy="368556"/>
            <a:chOff x="7582302" y="1499934"/>
            <a:chExt cx="369133" cy="360411"/>
          </a:xfrm>
        </p:grpSpPr>
        <p:sp>
          <p:nvSpPr>
            <p:cNvPr id="607" name="Google Shape;607;p69"/>
            <p:cNvSpPr/>
            <p:nvPr/>
          </p:nvSpPr>
          <p:spPr>
            <a:xfrm>
              <a:off x="7582302" y="1499934"/>
              <a:ext cx="369133" cy="360411"/>
            </a:xfrm>
            <a:custGeom>
              <a:rect b="b" l="l" r="r" t="t"/>
              <a:pathLst>
                <a:path extrusionOk="0" h="11323" w="11597">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9"/>
            <p:cNvSpPr/>
            <p:nvPr/>
          </p:nvSpPr>
          <p:spPr>
            <a:xfrm>
              <a:off x="7850598" y="1634829"/>
              <a:ext cx="77729" cy="51214"/>
            </a:xfrm>
            <a:custGeom>
              <a:rect b="b" l="l" r="r" t="t"/>
              <a:pathLst>
                <a:path extrusionOk="0" h="1609" w="2442">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9"/>
            <p:cNvSpPr/>
            <p:nvPr/>
          </p:nvSpPr>
          <p:spPr>
            <a:xfrm>
              <a:off x="7753962" y="1635593"/>
              <a:ext cx="70917" cy="48541"/>
            </a:xfrm>
            <a:custGeom>
              <a:rect b="b" l="l" r="r" t="t"/>
              <a:pathLst>
                <a:path extrusionOk="0" h="1525" w="2228">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9"/>
            <p:cNvSpPr/>
            <p:nvPr/>
          </p:nvSpPr>
          <p:spPr>
            <a:xfrm>
              <a:off x="7750174" y="1695465"/>
              <a:ext cx="180794" cy="31862"/>
            </a:xfrm>
            <a:custGeom>
              <a:rect b="b" l="l" r="r" t="t"/>
              <a:pathLst>
                <a:path extrusionOk="0" h="1001" w="568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9"/>
            <p:cNvSpPr/>
            <p:nvPr/>
          </p:nvSpPr>
          <p:spPr>
            <a:xfrm>
              <a:off x="7613750" y="1535424"/>
              <a:ext cx="43225" cy="32371"/>
            </a:xfrm>
            <a:custGeom>
              <a:rect b="b" l="l" r="r" t="t"/>
              <a:pathLst>
                <a:path extrusionOk="0" h="1017" w="1358">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2" name="Google Shape;612;p69"/>
          <p:cNvPicPr preferRelativeResize="0"/>
          <p:nvPr/>
        </p:nvPicPr>
        <p:blipFill>
          <a:blip r:embed="rId3">
            <a:alphaModFix/>
          </a:blip>
          <a:stretch>
            <a:fillRect/>
          </a:stretch>
        </p:blipFill>
        <p:spPr>
          <a:xfrm>
            <a:off x="-228600" y="2551300"/>
            <a:ext cx="2949300" cy="2736000"/>
          </a:xfrm>
          <a:prstGeom prst="ellipse">
            <a:avLst/>
          </a:prstGeom>
          <a:noFill/>
          <a:ln>
            <a:noFill/>
          </a:ln>
        </p:spPr>
      </p:pic>
      <p:sp>
        <p:nvSpPr>
          <p:cNvPr id="613" name="Google Shape;613;p69"/>
          <p:cNvSpPr txBox="1"/>
          <p:nvPr>
            <p:ph idx="4294967295" type="title"/>
          </p:nvPr>
        </p:nvSpPr>
        <p:spPr>
          <a:xfrm>
            <a:off x="37950" y="50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 Last but not the least  </a:t>
            </a:r>
            <a:endParaRPr b="1">
              <a:latin typeface="Raleway"/>
              <a:ea typeface="Raleway"/>
              <a:cs typeface="Raleway"/>
              <a:sym typeface="Raleway"/>
            </a:endParaRPr>
          </a:p>
        </p:txBody>
      </p:sp>
      <p:sp>
        <p:nvSpPr>
          <p:cNvPr id="614" name="Google Shape;614;p69"/>
          <p:cNvSpPr txBox="1"/>
          <p:nvPr/>
        </p:nvSpPr>
        <p:spPr>
          <a:xfrm>
            <a:off x="2984100" y="4618900"/>
            <a:ext cx="654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ivvic"/>
                <a:ea typeface="Livvic"/>
                <a:cs typeface="Livvic"/>
                <a:sym typeface="Livvic"/>
              </a:rPr>
              <a:t>Small actions can collectively make a huge difference!</a:t>
            </a:r>
            <a:endParaRPr b="1" sz="1800">
              <a:latin typeface="Livvic"/>
              <a:ea typeface="Livvic"/>
              <a:cs typeface="Livvic"/>
              <a:sym typeface="Livvic"/>
            </a:endParaRPr>
          </a:p>
        </p:txBody>
      </p:sp>
      <p:pic>
        <p:nvPicPr>
          <p:cNvPr id="615" name="Google Shape;615;p69"/>
          <p:cNvPicPr preferRelativeResize="0"/>
          <p:nvPr/>
        </p:nvPicPr>
        <p:blipFill>
          <a:blip r:embed="rId4">
            <a:alphaModFix/>
          </a:blip>
          <a:stretch>
            <a:fillRect/>
          </a:stretch>
        </p:blipFill>
        <p:spPr>
          <a:xfrm>
            <a:off x="6145350" y="-196075"/>
            <a:ext cx="3108900" cy="2774700"/>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70"/>
          <p:cNvPicPr preferRelativeResize="0"/>
          <p:nvPr/>
        </p:nvPicPr>
        <p:blipFill rotWithShape="1">
          <a:blip r:embed="rId3">
            <a:alphaModFix/>
          </a:blip>
          <a:srcRect b="0" l="16666" r="16666" t="0"/>
          <a:stretch/>
        </p:blipFill>
        <p:spPr>
          <a:xfrm>
            <a:off x="-2092800" y="-1043200"/>
            <a:ext cx="7230000" cy="7230000"/>
          </a:xfrm>
          <a:prstGeom prst="ellipse">
            <a:avLst/>
          </a:prstGeom>
          <a:noFill/>
          <a:ln>
            <a:noFill/>
          </a:ln>
        </p:spPr>
      </p:pic>
      <p:sp>
        <p:nvSpPr>
          <p:cNvPr id="621" name="Google Shape;621;p70"/>
          <p:cNvSpPr/>
          <p:nvPr/>
        </p:nvSpPr>
        <p:spPr>
          <a:xfrm>
            <a:off x="3927200" y="1471025"/>
            <a:ext cx="5019900" cy="2106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dk1"/>
                </a:solidFill>
                <a:latin typeface="Livvic"/>
                <a:ea typeface="Livvic"/>
                <a:cs typeface="Livvic"/>
                <a:sym typeface="Livvic"/>
              </a:rPr>
              <a:t>THANK YOU!</a:t>
            </a:r>
            <a:endParaRPr b="1"/>
          </a:p>
        </p:txBody>
      </p:sp>
      <p:sp>
        <p:nvSpPr>
          <p:cNvPr id="622" name="Google Shape;622;p70"/>
          <p:cNvSpPr/>
          <p:nvPr/>
        </p:nvSpPr>
        <p:spPr>
          <a:xfrm>
            <a:off x="3378100" y="441387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4"/>
          <p:cNvPicPr preferRelativeResize="0"/>
          <p:nvPr/>
        </p:nvPicPr>
        <p:blipFill rotWithShape="1">
          <a:blip r:embed="rId3">
            <a:alphaModFix/>
          </a:blip>
          <a:srcRect b="-11473" l="12823" r="6977" t="-8921"/>
          <a:stretch/>
        </p:blipFill>
        <p:spPr>
          <a:xfrm>
            <a:off x="-1643400" y="-524550"/>
            <a:ext cx="6193200" cy="6192600"/>
          </a:xfrm>
          <a:prstGeom prst="ellipse">
            <a:avLst/>
          </a:prstGeom>
          <a:noFill/>
          <a:ln>
            <a:noFill/>
          </a:ln>
        </p:spPr>
      </p:pic>
      <p:sp>
        <p:nvSpPr>
          <p:cNvPr id="316" name="Google Shape;316;p44"/>
          <p:cNvSpPr txBox="1"/>
          <p:nvPr>
            <p:ph idx="4294967295" type="title"/>
          </p:nvPr>
        </p:nvSpPr>
        <p:spPr>
          <a:xfrm>
            <a:off x="5005282" y="1749761"/>
            <a:ext cx="329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t>
            </a:r>
            <a:endParaRPr/>
          </a:p>
          <a:p>
            <a:pPr indent="0" lvl="0" marL="0" rtl="0" algn="ctr">
              <a:spcBef>
                <a:spcPts val="0"/>
              </a:spcBef>
              <a:spcAft>
                <a:spcPts val="0"/>
              </a:spcAft>
              <a:buNone/>
            </a:pPr>
            <a:r>
              <a:rPr lang="en"/>
              <a:t>and </a:t>
            </a:r>
            <a:endParaRPr/>
          </a:p>
          <a:p>
            <a:pPr indent="0" lvl="0" marL="0" rtl="0" algn="ctr">
              <a:spcBef>
                <a:spcPts val="0"/>
              </a:spcBef>
              <a:spcAft>
                <a:spcPts val="0"/>
              </a:spcAft>
              <a:buNone/>
            </a:pPr>
            <a:r>
              <a:rPr lang="en"/>
              <a:t>Context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626" name="Shape 626"/>
        <p:cNvGrpSpPr/>
        <p:nvPr/>
      </p:nvGrpSpPr>
      <p:grpSpPr>
        <a:xfrm>
          <a:off x="0" y="0"/>
          <a:ext cx="0" cy="0"/>
          <a:chOff x="0" y="0"/>
          <a:chExt cx="0" cy="0"/>
        </a:xfrm>
      </p:grpSpPr>
      <p:sp>
        <p:nvSpPr>
          <p:cNvPr id="627" name="Google Shape;627;p71"/>
          <p:cNvSpPr txBox="1"/>
          <p:nvPr>
            <p:ph idx="2" type="body"/>
          </p:nvPr>
        </p:nvSpPr>
        <p:spPr>
          <a:xfrm>
            <a:off x="971975" y="982050"/>
            <a:ext cx="6685500" cy="31794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sz="1400">
              <a:latin typeface="Livvic Medium"/>
              <a:ea typeface="Livvic Medium"/>
              <a:cs typeface="Livvic Medium"/>
              <a:sym typeface="Livvic Medium"/>
            </a:endParaRPr>
          </a:p>
          <a:p>
            <a:pPr indent="-222250" lvl="0" marL="241300" rtl="0" algn="l">
              <a:lnSpc>
                <a:spcPct val="100000"/>
              </a:lnSpc>
              <a:spcBef>
                <a:spcPts val="0"/>
              </a:spcBef>
              <a:spcAft>
                <a:spcPts val="0"/>
              </a:spcAft>
              <a:buClr>
                <a:schemeClr val="accent1"/>
              </a:buClr>
              <a:buSzPts val="1500"/>
              <a:buFont typeface="Lato"/>
              <a:buChar char="●"/>
            </a:pPr>
            <a:r>
              <a:rPr b="1" lang="en" sz="1500">
                <a:latin typeface="Lato"/>
                <a:ea typeface="Lato"/>
                <a:cs typeface="Lato"/>
                <a:sym typeface="Lato"/>
              </a:rPr>
              <a:t>Texas Vaccine Rollout Information</a:t>
            </a:r>
            <a:r>
              <a:rPr lang="en" sz="1500"/>
              <a:t> </a:t>
            </a:r>
            <a:r>
              <a:rPr lang="en" sz="1500">
                <a:solidFill>
                  <a:schemeClr val="hlink"/>
                </a:solidFill>
                <a:uFill>
                  <a:noFill/>
                </a:uFill>
                <a:hlinkClick r:id="rId3"/>
              </a:rPr>
              <a:t>https://www.kxan.com/texas-coronavirus-vaccine/maps-how-many-people-are-fully-vaccinated-against-covid-19-in-your-zip-code/</a:t>
            </a:r>
            <a:endParaRPr sz="1500"/>
          </a:p>
          <a:p>
            <a:pPr indent="-222250" lvl="0" marL="241300" rtl="0" algn="l">
              <a:lnSpc>
                <a:spcPct val="100000"/>
              </a:lnSpc>
              <a:spcBef>
                <a:spcPts val="0"/>
              </a:spcBef>
              <a:spcAft>
                <a:spcPts val="0"/>
              </a:spcAft>
              <a:buClr>
                <a:schemeClr val="accent1"/>
              </a:buClr>
              <a:buSzPts val="1500"/>
              <a:buFont typeface="Raleway"/>
              <a:buChar char="●"/>
            </a:pPr>
            <a:r>
              <a:rPr b="1" lang="en" sz="1500">
                <a:latin typeface="Lato"/>
                <a:ea typeface="Lato"/>
                <a:cs typeface="Lato"/>
                <a:sym typeface="Lato"/>
              </a:rPr>
              <a:t>ASPCA COVID-19 Relief &amp; Recovery Initiative </a:t>
            </a:r>
            <a:r>
              <a:rPr lang="en" sz="1500">
                <a:solidFill>
                  <a:schemeClr val="hlink"/>
                </a:solidFill>
                <a:uFill>
                  <a:noFill/>
                </a:uFill>
                <a:hlinkClick r:id="rId4"/>
              </a:rPr>
              <a:t>https://www.aspca.org/about-us/press-releases/aspca-commits-5-million-covid-19-relief-recovery-initiative-help-animal</a:t>
            </a:r>
            <a:endParaRPr sz="1500"/>
          </a:p>
          <a:p>
            <a:pPr indent="-222250" lvl="0" marL="241300" rtl="0" algn="l">
              <a:lnSpc>
                <a:spcPct val="100000"/>
              </a:lnSpc>
              <a:spcBef>
                <a:spcPts val="0"/>
              </a:spcBef>
              <a:spcAft>
                <a:spcPts val="0"/>
              </a:spcAft>
              <a:buClr>
                <a:schemeClr val="accent1"/>
              </a:buClr>
              <a:buSzPts val="1500"/>
              <a:buFont typeface="Raleway"/>
              <a:buChar char="●"/>
            </a:pPr>
            <a:r>
              <a:rPr b="1" lang="en" sz="1500">
                <a:latin typeface="Lato"/>
                <a:ea typeface="Lato"/>
                <a:cs typeface="Lato"/>
                <a:sym typeface="Lato"/>
              </a:rPr>
              <a:t>How local animal shelters successfully navigated the pandemic </a:t>
            </a:r>
            <a:r>
              <a:rPr lang="en" sz="1500">
                <a:solidFill>
                  <a:schemeClr val="hlink"/>
                </a:solidFill>
                <a:uFill>
                  <a:noFill/>
                </a:uFill>
                <a:hlinkClick r:id="rId5"/>
              </a:rPr>
              <a:t>https://www.abc10.com/article/news/local/sacramento/local-animal-shelters-pandemic-positive/103-debcc7d2-d711-40e6-9abb-87ef76d58a31</a:t>
            </a:r>
            <a:endParaRPr sz="1500"/>
          </a:p>
          <a:p>
            <a:pPr indent="-222250" lvl="0" marL="241300" rtl="0" algn="l">
              <a:lnSpc>
                <a:spcPct val="100000"/>
              </a:lnSpc>
              <a:spcBef>
                <a:spcPts val="0"/>
              </a:spcBef>
              <a:spcAft>
                <a:spcPts val="0"/>
              </a:spcAft>
              <a:buClr>
                <a:schemeClr val="accent1"/>
              </a:buClr>
              <a:buSzPts val="1500"/>
              <a:buFont typeface="Raleway"/>
              <a:buChar char="●"/>
            </a:pPr>
            <a:r>
              <a:rPr b="1" lang="en" sz="1500">
                <a:latin typeface="Lato"/>
                <a:ea typeface="Lato"/>
                <a:cs typeface="Lato"/>
                <a:sym typeface="Lato"/>
              </a:rPr>
              <a:t>The Bay Area went crazy for pandemic Pets </a:t>
            </a:r>
            <a:r>
              <a:rPr lang="en" sz="1500"/>
              <a:t>https://www.sfchronicle.com/local/article/The-Bay-Area-went-crazy-for-pandemic-pets-What-16098575.php?utm_source=newsletter&amp;utm_medium=email&amp;utm_content=briefing&amp;utm_campaign=sfc_baybriefing_am&amp;sid=5beb0817cac67b0a4039df1e#photo-20863484</a:t>
            </a:r>
            <a:endParaRPr sz="1500"/>
          </a:p>
          <a:p>
            <a:pPr indent="0" lvl="0" marL="0" rtl="0" algn="l">
              <a:lnSpc>
                <a:spcPct val="100000"/>
              </a:lnSpc>
              <a:spcBef>
                <a:spcPts val="1600"/>
              </a:spcBef>
              <a:spcAft>
                <a:spcPts val="1600"/>
              </a:spcAft>
              <a:buNone/>
            </a:pPr>
            <a:r>
              <a:t/>
            </a:r>
            <a:endParaRPr/>
          </a:p>
        </p:txBody>
      </p:sp>
      <p:sp>
        <p:nvSpPr>
          <p:cNvPr id="628" name="Google Shape;628;p71"/>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idx="4294967295" type="title"/>
          </p:nvPr>
        </p:nvSpPr>
        <p:spPr>
          <a:xfrm>
            <a:off x="152400" y="1410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Adoption surges during COVID-19 lockdown</a:t>
            </a:r>
            <a:endParaRPr/>
          </a:p>
        </p:txBody>
      </p:sp>
      <p:pic>
        <p:nvPicPr>
          <p:cNvPr id="322" name="Google Shape;322;p45"/>
          <p:cNvPicPr preferRelativeResize="0"/>
          <p:nvPr/>
        </p:nvPicPr>
        <p:blipFill>
          <a:blip r:embed="rId3">
            <a:alphaModFix/>
          </a:blip>
          <a:stretch>
            <a:fillRect/>
          </a:stretch>
        </p:blipFill>
        <p:spPr>
          <a:xfrm>
            <a:off x="145200" y="749175"/>
            <a:ext cx="3491100" cy="2882100"/>
          </a:xfrm>
          <a:prstGeom prst="roundRect">
            <a:avLst>
              <a:gd fmla="val 16667" name="adj"/>
            </a:avLst>
          </a:prstGeom>
          <a:noFill/>
          <a:ln>
            <a:noFill/>
          </a:ln>
        </p:spPr>
      </p:pic>
      <p:sp>
        <p:nvSpPr>
          <p:cNvPr id="323" name="Google Shape;323;p45"/>
          <p:cNvSpPr txBox="1"/>
          <p:nvPr/>
        </p:nvSpPr>
        <p:spPr>
          <a:xfrm>
            <a:off x="317364" y="3818596"/>
            <a:ext cx="3318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Livvic"/>
                <a:ea typeface="Livvic"/>
                <a:cs typeface="Livvic"/>
                <a:sym typeface="Livvic"/>
              </a:rPr>
              <a:t>The dogs and cats of the world are working overtime to keep our stress lower in pandemic!</a:t>
            </a:r>
            <a:endParaRPr sz="1700">
              <a:latin typeface="Livvic"/>
              <a:ea typeface="Livvic"/>
              <a:cs typeface="Livvic"/>
              <a:sym typeface="Livvic"/>
            </a:endParaRPr>
          </a:p>
        </p:txBody>
      </p:sp>
      <p:sp>
        <p:nvSpPr>
          <p:cNvPr id="324" name="Google Shape;324;p45"/>
          <p:cNvSpPr txBox="1"/>
          <p:nvPr/>
        </p:nvSpPr>
        <p:spPr>
          <a:xfrm>
            <a:off x="4248525" y="906400"/>
            <a:ext cx="456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rgbClr val="2E2E2E"/>
              </a:solidFill>
              <a:highlight>
                <a:srgbClr val="FFFFFF"/>
              </a:highlight>
            </a:endParaRPr>
          </a:p>
        </p:txBody>
      </p:sp>
      <p:sp>
        <p:nvSpPr>
          <p:cNvPr id="325" name="Google Shape;325;p45"/>
          <p:cNvSpPr/>
          <p:nvPr/>
        </p:nvSpPr>
        <p:spPr>
          <a:xfrm>
            <a:off x="3954650" y="709025"/>
            <a:ext cx="4701600" cy="4029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5"/>
          <p:cNvSpPr txBox="1"/>
          <p:nvPr/>
        </p:nvSpPr>
        <p:spPr>
          <a:xfrm>
            <a:off x="4190875" y="466650"/>
            <a:ext cx="4235700" cy="480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50">
              <a:solidFill>
                <a:srgbClr val="2E2E2E"/>
              </a:solidFill>
              <a:latin typeface="Livvic"/>
              <a:ea typeface="Livvic"/>
              <a:cs typeface="Livvic"/>
              <a:sym typeface="Livvic"/>
            </a:endParaRPr>
          </a:p>
          <a:p>
            <a:pPr indent="0" lvl="0" marL="0" rtl="0" algn="l">
              <a:spcBef>
                <a:spcPts val="0"/>
              </a:spcBef>
              <a:spcAft>
                <a:spcPts val="0"/>
              </a:spcAft>
              <a:buNone/>
            </a:pPr>
            <a:r>
              <a:t/>
            </a:r>
            <a:endParaRPr sz="1550">
              <a:solidFill>
                <a:srgbClr val="2E2E2E"/>
              </a:solidFill>
              <a:latin typeface="Livvic"/>
              <a:ea typeface="Livvic"/>
              <a:cs typeface="Livvic"/>
              <a:sym typeface="Livvic"/>
            </a:endParaRPr>
          </a:p>
          <a:p>
            <a:pPr indent="0" lvl="0" marL="0" rtl="0" algn="l">
              <a:spcBef>
                <a:spcPts val="0"/>
              </a:spcBef>
              <a:spcAft>
                <a:spcPts val="0"/>
              </a:spcAft>
              <a:buNone/>
            </a:pPr>
            <a:r>
              <a:t/>
            </a:r>
            <a:endParaRPr sz="1550">
              <a:solidFill>
                <a:srgbClr val="2E2E2E"/>
              </a:solidFill>
              <a:latin typeface="Livvic"/>
              <a:ea typeface="Livvic"/>
              <a:cs typeface="Livvic"/>
              <a:sym typeface="Livvic"/>
            </a:endParaRPr>
          </a:p>
          <a:p>
            <a:pPr indent="0" lvl="0" marL="0" rtl="0" algn="l">
              <a:spcBef>
                <a:spcPts val="0"/>
              </a:spcBef>
              <a:spcAft>
                <a:spcPts val="0"/>
              </a:spcAft>
              <a:buNone/>
            </a:pPr>
            <a:r>
              <a:rPr lang="en" sz="1550">
                <a:solidFill>
                  <a:srgbClr val="2E2E2E"/>
                </a:solidFill>
                <a:latin typeface="Livvic"/>
                <a:ea typeface="Livvic"/>
                <a:cs typeface="Livvic"/>
                <a:sym typeface="Livvic"/>
              </a:rPr>
              <a:t>"Our appointment links are booked within one or two minutes every day. In the past, longer-term shelter animals used to stay for months. Now, even adult cats, which were previously difficult to get out the door, are snapped up by eager adopters. And some dogs and cats are lasting hours. Hours on the adoption floor." </a:t>
            </a:r>
            <a:endParaRPr sz="1550">
              <a:solidFill>
                <a:srgbClr val="2E2E2E"/>
              </a:solidFill>
              <a:latin typeface="Livvic"/>
              <a:ea typeface="Livvic"/>
              <a:cs typeface="Livvic"/>
              <a:sym typeface="Livvic"/>
            </a:endParaRPr>
          </a:p>
          <a:p>
            <a:pPr indent="0" lvl="0" marL="0" rtl="0" algn="l">
              <a:spcBef>
                <a:spcPts val="0"/>
              </a:spcBef>
              <a:spcAft>
                <a:spcPts val="0"/>
              </a:spcAft>
              <a:buNone/>
            </a:pPr>
            <a:r>
              <a:t/>
            </a:r>
            <a:endParaRPr sz="1550">
              <a:solidFill>
                <a:srgbClr val="2E2E2E"/>
              </a:solidFill>
              <a:latin typeface="Livvic"/>
              <a:ea typeface="Livvic"/>
              <a:cs typeface="Livvic"/>
              <a:sym typeface="Livvic"/>
            </a:endParaRPr>
          </a:p>
          <a:p>
            <a:pPr indent="0" lvl="0" marL="0" rtl="0" algn="l">
              <a:spcBef>
                <a:spcPts val="0"/>
              </a:spcBef>
              <a:spcAft>
                <a:spcPts val="0"/>
              </a:spcAft>
              <a:buNone/>
            </a:pPr>
            <a:r>
              <a:t/>
            </a:r>
            <a:endParaRPr sz="1550">
              <a:solidFill>
                <a:srgbClr val="2E2E2E"/>
              </a:solidFill>
              <a:latin typeface="Livvic"/>
              <a:ea typeface="Livvic"/>
              <a:cs typeface="Livvic"/>
              <a:sym typeface="Livvic"/>
            </a:endParaRPr>
          </a:p>
          <a:p>
            <a:pPr indent="0" lvl="0" marL="0" rtl="0" algn="l">
              <a:spcBef>
                <a:spcPts val="0"/>
              </a:spcBef>
              <a:spcAft>
                <a:spcPts val="0"/>
              </a:spcAft>
              <a:buNone/>
            </a:pPr>
            <a:r>
              <a:t/>
            </a:r>
            <a:endParaRPr sz="1550">
              <a:solidFill>
                <a:srgbClr val="2E2E2E"/>
              </a:solidFill>
              <a:latin typeface="Livvic"/>
              <a:ea typeface="Livvic"/>
              <a:cs typeface="Livvic"/>
              <a:sym typeface="Livvic"/>
            </a:endParaRPr>
          </a:p>
          <a:p>
            <a:pPr indent="0" lvl="0" marL="0" rtl="0" algn="l">
              <a:spcBef>
                <a:spcPts val="0"/>
              </a:spcBef>
              <a:spcAft>
                <a:spcPts val="0"/>
              </a:spcAft>
              <a:buNone/>
            </a:pPr>
            <a:r>
              <a:rPr b="1" lang="en" sz="1550">
                <a:solidFill>
                  <a:srgbClr val="2E2E2E"/>
                </a:solidFill>
                <a:latin typeface="Livvic"/>
                <a:ea typeface="Livvic"/>
                <a:cs typeface="Livvic"/>
                <a:sym typeface="Livvic"/>
              </a:rPr>
              <a:t>-Sacramento Animal Shelter, March 2021.</a:t>
            </a:r>
            <a:endParaRPr b="1" sz="1550">
              <a:solidFill>
                <a:srgbClr val="2E2E2E"/>
              </a:solidFill>
              <a:latin typeface="Livvic"/>
              <a:ea typeface="Livvic"/>
              <a:cs typeface="Livvic"/>
              <a:sym typeface="Livvic"/>
            </a:endParaRPr>
          </a:p>
          <a:p>
            <a:pPr indent="0" lvl="0" marL="0" rtl="0" algn="l">
              <a:lnSpc>
                <a:spcPct val="115000"/>
              </a:lnSpc>
              <a:spcBef>
                <a:spcPts val="1100"/>
              </a:spcBef>
              <a:spcAft>
                <a:spcPts val="0"/>
              </a:spcAft>
              <a:buNone/>
            </a:pPr>
            <a:r>
              <a:t/>
            </a:r>
            <a:endParaRPr sz="1550">
              <a:solidFill>
                <a:srgbClr val="2E2E2E"/>
              </a:solidFill>
              <a:latin typeface="Livvic"/>
              <a:ea typeface="Livvic"/>
              <a:cs typeface="Livvic"/>
              <a:sym typeface="Livvic"/>
            </a:endParaRPr>
          </a:p>
          <a:p>
            <a:pPr indent="0" lvl="0" marL="0" rtl="0" algn="l">
              <a:spcBef>
                <a:spcPts val="1100"/>
              </a:spcBef>
              <a:spcAft>
                <a:spcPts val="0"/>
              </a:spcAft>
              <a:buNone/>
            </a:pPr>
            <a:r>
              <a:t/>
            </a:r>
            <a:endParaRPr sz="1550">
              <a:solidFill>
                <a:srgbClr val="2E2E2E"/>
              </a:solidFill>
              <a:latin typeface="Livvic"/>
              <a:ea typeface="Livvic"/>
              <a:cs typeface="Livvic"/>
              <a:sym typeface="Livvic"/>
            </a:endParaRPr>
          </a:p>
          <a:p>
            <a:pPr indent="0" lvl="0" marL="0" rtl="0" algn="l">
              <a:spcBef>
                <a:spcPts val="0"/>
              </a:spcBef>
              <a:spcAft>
                <a:spcPts val="0"/>
              </a:spcAft>
              <a:buNone/>
            </a:pPr>
            <a:r>
              <a:t/>
            </a:r>
            <a:endParaRPr sz="1600">
              <a:latin typeface="Livvic"/>
              <a:ea typeface="Livvic"/>
              <a:cs typeface="Livvic"/>
              <a:sym typeface="Livv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6"/>
          <p:cNvPicPr preferRelativeResize="0"/>
          <p:nvPr/>
        </p:nvPicPr>
        <p:blipFill>
          <a:blip r:embed="rId3">
            <a:alphaModFix/>
          </a:blip>
          <a:stretch>
            <a:fillRect/>
          </a:stretch>
        </p:blipFill>
        <p:spPr>
          <a:xfrm>
            <a:off x="679002" y="0"/>
            <a:ext cx="5869597" cy="5143501"/>
          </a:xfrm>
          <a:prstGeom prst="rect">
            <a:avLst/>
          </a:prstGeom>
          <a:noFill/>
          <a:ln>
            <a:noFill/>
          </a:ln>
        </p:spPr>
      </p:pic>
      <p:sp>
        <p:nvSpPr>
          <p:cNvPr id="332" name="Google Shape;332;p46"/>
          <p:cNvSpPr txBox="1"/>
          <p:nvPr/>
        </p:nvSpPr>
        <p:spPr>
          <a:xfrm>
            <a:off x="6548600" y="971650"/>
            <a:ext cx="25896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Livvic"/>
                <a:ea typeface="Livvic"/>
                <a:cs typeface="Livvic"/>
                <a:sym typeface="Livvic"/>
              </a:rPr>
              <a:t>On the other hand, as owners return to work, they must learn to cope with leaving animals at home, and possible separation anxiety.</a:t>
            </a:r>
            <a:endParaRPr sz="1700">
              <a:latin typeface="Livvic"/>
              <a:ea typeface="Livvic"/>
              <a:cs typeface="Livvic"/>
              <a:sym typeface="Livvic"/>
            </a:endParaRPr>
          </a:p>
        </p:txBody>
      </p:sp>
      <p:sp>
        <p:nvSpPr>
          <p:cNvPr id="333" name="Google Shape;333;p46"/>
          <p:cNvSpPr txBox="1"/>
          <p:nvPr/>
        </p:nvSpPr>
        <p:spPr>
          <a:xfrm>
            <a:off x="6779000" y="4696650"/>
            <a:ext cx="212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aleway"/>
                <a:ea typeface="Raleway"/>
                <a:cs typeface="Raleway"/>
                <a:sym typeface="Raleway"/>
              </a:rPr>
              <a:t>*Source: </a:t>
            </a:r>
            <a:r>
              <a:rPr lang="en" sz="800">
                <a:highlight>
                  <a:srgbClr val="FFFFFF"/>
                </a:highlight>
                <a:latin typeface="Raleway"/>
                <a:ea typeface="Raleway"/>
                <a:cs typeface="Raleway"/>
                <a:sym typeface="Raleway"/>
              </a:rPr>
              <a:t>San Francisco Chronicle</a:t>
            </a:r>
            <a:endParaRPr sz="8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337" name="Shape 337"/>
        <p:cNvGrpSpPr/>
        <p:nvPr/>
      </p:nvGrpSpPr>
      <p:grpSpPr>
        <a:xfrm>
          <a:off x="0" y="0"/>
          <a:ext cx="0" cy="0"/>
          <a:chOff x="0" y="0"/>
          <a:chExt cx="0" cy="0"/>
        </a:xfrm>
      </p:grpSpPr>
      <p:sp>
        <p:nvSpPr>
          <p:cNvPr id="338" name="Google Shape;338;p47"/>
          <p:cNvSpPr txBox="1"/>
          <p:nvPr>
            <p:ph type="title"/>
          </p:nvPr>
        </p:nvSpPr>
        <p:spPr>
          <a:xfrm>
            <a:off x="265500" y="-214625"/>
            <a:ext cx="5996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Goals of our analysis</a:t>
            </a:r>
            <a:endParaRPr/>
          </a:p>
        </p:txBody>
      </p:sp>
      <p:sp>
        <p:nvSpPr>
          <p:cNvPr id="339" name="Google Shape;339;p47"/>
          <p:cNvSpPr txBox="1"/>
          <p:nvPr>
            <p:ph idx="2" type="body"/>
          </p:nvPr>
        </p:nvSpPr>
        <p:spPr>
          <a:xfrm>
            <a:off x="3720300" y="876475"/>
            <a:ext cx="3837000" cy="36951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b="1" lang="en" sz="1500">
                <a:latin typeface="Raleway"/>
                <a:ea typeface="Raleway"/>
                <a:cs typeface="Raleway"/>
                <a:sym typeface="Raleway"/>
              </a:rPr>
              <a:t>Visualize </a:t>
            </a:r>
            <a:r>
              <a:rPr lang="en" sz="1500">
                <a:latin typeface="Raleway"/>
                <a:ea typeface="Raleway"/>
                <a:cs typeface="Raleway"/>
                <a:sym typeface="Raleway"/>
              </a:rPr>
              <a:t>changes in adoption and intake during the pandemic</a:t>
            </a:r>
            <a:endParaRPr sz="1500">
              <a:latin typeface="Raleway"/>
              <a:ea typeface="Raleway"/>
              <a:cs typeface="Raleway"/>
              <a:sym typeface="Raleway"/>
            </a:endParaRPr>
          </a:p>
          <a:p>
            <a:pPr indent="-323850" lvl="0" marL="457200" rtl="0" algn="l">
              <a:spcBef>
                <a:spcPts val="0"/>
              </a:spcBef>
              <a:spcAft>
                <a:spcPts val="0"/>
              </a:spcAft>
              <a:buSzPts val="1500"/>
              <a:buChar char="●"/>
            </a:pPr>
            <a:r>
              <a:rPr lang="en" sz="1500">
                <a:latin typeface="Raleway"/>
                <a:ea typeface="Raleway"/>
                <a:cs typeface="Raleway"/>
                <a:sym typeface="Raleway"/>
              </a:rPr>
              <a:t>Use </a:t>
            </a:r>
            <a:r>
              <a:rPr b="1" lang="en" sz="1500">
                <a:latin typeface="Raleway"/>
                <a:ea typeface="Raleway"/>
                <a:cs typeface="Raleway"/>
                <a:sym typeface="Raleway"/>
              </a:rPr>
              <a:t>prediction </a:t>
            </a:r>
            <a:r>
              <a:rPr lang="en" sz="1500">
                <a:latin typeface="Raleway"/>
                <a:ea typeface="Raleway"/>
                <a:cs typeface="Raleway"/>
                <a:sym typeface="Raleway"/>
              </a:rPr>
              <a:t>to forecast expected trends</a:t>
            </a:r>
            <a:endParaRPr sz="1500">
              <a:latin typeface="Raleway"/>
              <a:ea typeface="Raleway"/>
              <a:cs typeface="Raleway"/>
              <a:sym typeface="Raleway"/>
            </a:endParaRPr>
          </a:p>
          <a:p>
            <a:pPr indent="-323850" lvl="0" marL="457200" rtl="0" algn="l">
              <a:spcBef>
                <a:spcPts val="0"/>
              </a:spcBef>
              <a:spcAft>
                <a:spcPts val="0"/>
              </a:spcAft>
              <a:buSzPts val="1500"/>
              <a:buChar char="●"/>
            </a:pPr>
            <a:r>
              <a:rPr b="1" lang="en" sz="1500">
                <a:latin typeface="Raleway"/>
                <a:ea typeface="Raleway"/>
                <a:cs typeface="Raleway"/>
                <a:sym typeface="Raleway"/>
              </a:rPr>
              <a:t>Recommend </a:t>
            </a:r>
            <a:r>
              <a:rPr lang="en" sz="1500">
                <a:latin typeface="Raleway"/>
                <a:ea typeface="Raleway"/>
                <a:cs typeface="Raleway"/>
                <a:sym typeface="Raleway"/>
              </a:rPr>
              <a:t>preparation to shelters based findings</a:t>
            </a:r>
            <a:endParaRPr sz="1500">
              <a:latin typeface="Raleway"/>
              <a:ea typeface="Raleway"/>
              <a:cs typeface="Raleway"/>
              <a:sym typeface="Raleway"/>
            </a:endParaRPr>
          </a:p>
        </p:txBody>
      </p:sp>
      <p:pic>
        <p:nvPicPr>
          <p:cNvPr id="340" name="Google Shape;340;p47"/>
          <p:cNvPicPr preferRelativeResize="0"/>
          <p:nvPr/>
        </p:nvPicPr>
        <p:blipFill>
          <a:blip r:embed="rId3">
            <a:alphaModFix/>
          </a:blip>
          <a:stretch>
            <a:fillRect/>
          </a:stretch>
        </p:blipFill>
        <p:spPr>
          <a:xfrm>
            <a:off x="783150" y="1633863"/>
            <a:ext cx="2095500" cy="2619375"/>
          </a:xfrm>
          <a:prstGeom prst="rect">
            <a:avLst/>
          </a:prstGeom>
          <a:noFill/>
          <a:ln>
            <a:noFill/>
          </a:ln>
        </p:spPr>
      </p:pic>
      <p:sp>
        <p:nvSpPr>
          <p:cNvPr id="341" name="Google Shape;341;p47"/>
          <p:cNvSpPr txBox="1"/>
          <p:nvPr/>
        </p:nvSpPr>
        <p:spPr>
          <a:xfrm>
            <a:off x="4493075" y="4200650"/>
            <a:ext cx="44487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latin typeface="Lato Light"/>
                <a:ea typeface="Lato Light"/>
                <a:cs typeface="Lato Light"/>
                <a:sym typeface="Lato Light"/>
              </a:rPr>
              <a:t>Case Study: </a:t>
            </a:r>
            <a:endParaRPr sz="1600">
              <a:latin typeface="Lato Light"/>
              <a:ea typeface="Lato Light"/>
              <a:cs typeface="Lato Light"/>
              <a:sym typeface="Lato Light"/>
            </a:endParaRPr>
          </a:p>
          <a:p>
            <a:pPr indent="0" lvl="0" marL="0" rtl="0" algn="r">
              <a:spcBef>
                <a:spcPts val="0"/>
              </a:spcBef>
              <a:spcAft>
                <a:spcPts val="0"/>
              </a:spcAft>
              <a:buNone/>
            </a:pPr>
            <a:r>
              <a:rPr b="1" lang="en" sz="1600">
                <a:solidFill>
                  <a:srgbClr val="1A1A1A"/>
                </a:solidFill>
                <a:latin typeface="Raleway"/>
                <a:ea typeface="Raleway"/>
                <a:cs typeface="Raleway"/>
                <a:sym typeface="Raleway"/>
              </a:rPr>
              <a:t>Austin Animal Center</a:t>
            </a:r>
            <a:endParaRPr sz="1600">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345" name="Shape 345"/>
        <p:cNvGrpSpPr/>
        <p:nvPr/>
      </p:nvGrpSpPr>
      <p:grpSpPr>
        <a:xfrm>
          <a:off x="0" y="0"/>
          <a:ext cx="0" cy="0"/>
          <a:chOff x="0" y="0"/>
          <a:chExt cx="0" cy="0"/>
        </a:xfrm>
      </p:grpSpPr>
      <p:sp>
        <p:nvSpPr>
          <p:cNvPr id="346" name="Google Shape;346;p48"/>
          <p:cNvSpPr txBox="1"/>
          <p:nvPr>
            <p:ph idx="1" type="body"/>
          </p:nvPr>
        </p:nvSpPr>
        <p:spPr>
          <a:xfrm>
            <a:off x="729450" y="2078875"/>
            <a:ext cx="3149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aleway"/>
                <a:ea typeface="Raleway"/>
                <a:cs typeface="Raleway"/>
                <a:sym typeface="Raleway"/>
              </a:rPr>
              <a:t>From </a:t>
            </a:r>
            <a:r>
              <a:rPr lang="en" sz="1500" u="sng">
                <a:solidFill>
                  <a:schemeClr val="hlink"/>
                </a:solidFill>
                <a:latin typeface="Raleway"/>
                <a:ea typeface="Raleway"/>
                <a:cs typeface="Raleway"/>
                <a:sym typeface="Raleway"/>
                <a:hlinkClick r:id="rId3"/>
              </a:rPr>
              <a:t>https://data.austintexas.gov</a:t>
            </a:r>
            <a:endParaRPr sz="1500">
              <a:latin typeface="Raleway"/>
              <a:ea typeface="Raleway"/>
              <a:cs typeface="Raleway"/>
              <a:sym typeface="Raleway"/>
            </a:endParaRPr>
          </a:p>
          <a:p>
            <a:pPr indent="0" lvl="0" marL="0" rtl="0" algn="l">
              <a:spcBef>
                <a:spcPts val="1600"/>
              </a:spcBef>
              <a:spcAft>
                <a:spcPts val="0"/>
              </a:spcAft>
              <a:buNone/>
            </a:pPr>
            <a:r>
              <a:rPr lang="en" sz="1500">
                <a:latin typeface="Raleway"/>
                <a:ea typeface="Raleway"/>
                <a:cs typeface="Raleway"/>
                <a:sym typeface="Raleway"/>
              </a:rPr>
              <a:t>Animal intake and outcomes from 2013 - present</a:t>
            </a:r>
            <a:endParaRPr sz="1500">
              <a:latin typeface="Raleway"/>
              <a:ea typeface="Raleway"/>
              <a:cs typeface="Raleway"/>
              <a:sym typeface="Raleway"/>
            </a:endParaRPr>
          </a:p>
          <a:p>
            <a:pPr indent="0" lvl="0" marL="0" rtl="0" algn="l">
              <a:spcBef>
                <a:spcPts val="1600"/>
              </a:spcBef>
              <a:spcAft>
                <a:spcPts val="1600"/>
              </a:spcAft>
              <a:buNone/>
            </a:pPr>
            <a:r>
              <a:rPr lang="en" sz="1500">
                <a:latin typeface="Raleway"/>
                <a:ea typeface="Raleway"/>
                <a:cs typeface="Raleway"/>
                <a:sym typeface="Raleway"/>
              </a:rPr>
              <a:t>Dataset has inspired many data science projects on the web</a:t>
            </a:r>
            <a:endParaRPr sz="1500">
              <a:latin typeface="Raleway"/>
              <a:ea typeface="Raleway"/>
              <a:cs typeface="Raleway"/>
              <a:sym typeface="Raleway"/>
            </a:endParaRPr>
          </a:p>
        </p:txBody>
      </p:sp>
      <p:sp>
        <p:nvSpPr>
          <p:cNvPr id="347" name="Google Shape;347;p48"/>
          <p:cNvSpPr txBox="1"/>
          <p:nvPr>
            <p:ph type="title"/>
          </p:nvPr>
        </p:nvSpPr>
        <p:spPr>
          <a:xfrm>
            <a:off x="603657" y="349561"/>
            <a:ext cx="32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 Source</a:t>
            </a:r>
            <a:endParaRPr/>
          </a:p>
        </p:txBody>
      </p:sp>
      <p:pic>
        <p:nvPicPr>
          <p:cNvPr id="348" name="Google Shape;348;p48"/>
          <p:cNvPicPr preferRelativeResize="0"/>
          <p:nvPr/>
        </p:nvPicPr>
        <p:blipFill>
          <a:blip r:embed="rId4">
            <a:alphaModFix/>
          </a:blip>
          <a:stretch>
            <a:fillRect/>
          </a:stretch>
        </p:blipFill>
        <p:spPr>
          <a:xfrm>
            <a:off x="3973500" y="961375"/>
            <a:ext cx="5068725" cy="3502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p:nvPr/>
        </p:nvSpPr>
        <p:spPr>
          <a:xfrm>
            <a:off x="7827900" y="0"/>
            <a:ext cx="1316100" cy="13161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9"/>
          <p:cNvSpPr txBox="1"/>
          <p:nvPr>
            <p:ph type="title"/>
          </p:nvPr>
        </p:nvSpPr>
        <p:spPr>
          <a:xfrm>
            <a:off x="338825" y="1619675"/>
            <a:ext cx="2856300" cy="186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500">
                <a:latin typeface="Raleway Thin"/>
                <a:ea typeface="Raleway Thin"/>
                <a:cs typeface="Raleway Thin"/>
                <a:sym typeface="Raleway Thin"/>
              </a:rPr>
              <a:t>Exploratory </a:t>
            </a:r>
            <a:endParaRPr sz="3500">
              <a:latin typeface="Raleway Thin"/>
              <a:ea typeface="Raleway Thin"/>
              <a:cs typeface="Raleway Thin"/>
              <a:sym typeface="Raleway Thin"/>
            </a:endParaRPr>
          </a:p>
          <a:p>
            <a:pPr indent="0" lvl="0" marL="0" rtl="0" algn="r">
              <a:spcBef>
                <a:spcPts val="0"/>
              </a:spcBef>
              <a:spcAft>
                <a:spcPts val="0"/>
              </a:spcAft>
              <a:buNone/>
            </a:pPr>
            <a:r>
              <a:rPr lang="en" sz="3500">
                <a:latin typeface="Raleway Thin"/>
                <a:ea typeface="Raleway Thin"/>
                <a:cs typeface="Raleway Thin"/>
                <a:sym typeface="Raleway Thin"/>
              </a:rPr>
              <a:t>Data </a:t>
            </a:r>
            <a:endParaRPr sz="3500">
              <a:latin typeface="Raleway Thin"/>
              <a:ea typeface="Raleway Thin"/>
              <a:cs typeface="Raleway Thin"/>
              <a:sym typeface="Raleway Thin"/>
            </a:endParaRPr>
          </a:p>
          <a:p>
            <a:pPr indent="0" lvl="0" marL="0" rtl="0" algn="r">
              <a:spcBef>
                <a:spcPts val="0"/>
              </a:spcBef>
              <a:spcAft>
                <a:spcPts val="0"/>
              </a:spcAft>
              <a:buNone/>
            </a:pPr>
            <a:r>
              <a:rPr lang="en" sz="3500">
                <a:latin typeface="Raleway Thin"/>
                <a:ea typeface="Raleway Thin"/>
                <a:cs typeface="Raleway Thin"/>
                <a:sym typeface="Raleway Thin"/>
              </a:rPr>
              <a:t>Analysis</a:t>
            </a:r>
            <a:endParaRPr sz="3500">
              <a:latin typeface="Raleway Thin"/>
              <a:ea typeface="Raleway Thin"/>
              <a:cs typeface="Raleway Thin"/>
              <a:sym typeface="Raleway Thin"/>
            </a:endParaRPr>
          </a:p>
        </p:txBody>
      </p:sp>
      <p:pic>
        <p:nvPicPr>
          <p:cNvPr id="355" name="Google Shape;355;p49"/>
          <p:cNvPicPr preferRelativeResize="0"/>
          <p:nvPr/>
        </p:nvPicPr>
        <p:blipFill rotWithShape="1">
          <a:blip r:embed="rId3">
            <a:alphaModFix/>
          </a:blip>
          <a:srcRect b="0" l="6840" r="-6840" t="0"/>
          <a:stretch/>
        </p:blipFill>
        <p:spPr>
          <a:xfrm>
            <a:off x="3522675" y="-949800"/>
            <a:ext cx="7043100" cy="70431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359" name="Shape 359"/>
        <p:cNvGrpSpPr/>
        <p:nvPr/>
      </p:nvGrpSpPr>
      <p:grpSpPr>
        <a:xfrm>
          <a:off x="0" y="0"/>
          <a:ext cx="0" cy="0"/>
          <a:chOff x="0" y="0"/>
          <a:chExt cx="0" cy="0"/>
        </a:xfrm>
      </p:grpSpPr>
      <p:sp>
        <p:nvSpPr>
          <p:cNvPr id="360" name="Google Shape;360;p50"/>
          <p:cNvSpPr txBox="1"/>
          <p:nvPr>
            <p:ph idx="2" type="ctrTitle"/>
          </p:nvPr>
        </p:nvSpPr>
        <p:spPr>
          <a:xfrm>
            <a:off x="1148350" y="1558375"/>
            <a:ext cx="1563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Intake</a:t>
            </a:r>
            <a:endParaRPr/>
          </a:p>
        </p:txBody>
      </p:sp>
      <p:sp>
        <p:nvSpPr>
          <p:cNvPr id="361" name="Google Shape;361;p50"/>
          <p:cNvSpPr txBox="1"/>
          <p:nvPr>
            <p:ph idx="1" type="subTitle"/>
          </p:nvPr>
        </p:nvSpPr>
        <p:spPr>
          <a:xfrm>
            <a:off x="973475" y="1928150"/>
            <a:ext cx="1966800" cy="8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an animal enters the shelter, such as through transfer, stray capture, or surrender.</a:t>
            </a:r>
            <a:endParaRPr>
              <a:latin typeface="Raleway"/>
              <a:ea typeface="Raleway"/>
              <a:cs typeface="Raleway"/>
              <a:sym typeface="Raleway"/>
            </a:endParaRPr>
          </a:p>
        </p:txBody>
      </p:sp>
      <p:sp>
        <p:nvSpPr>
          <p:cNvPr id="362" name="Google Shape;362;p50"/>
          <p:cNvSpPr txBox="1"/>
          <p:nvPr>
            <p:ph idx="3" type="ctrTitle"/>
          </p:nvPr>
        </p:nvSpPr>
        <p:spPr>
          <a:xfrm>
            <a:off x="3790369" y="1558375"/>
            <a:ext cx="1563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Outcome</a:t>
            </a:r>
            <a:endParaRPr/>
          </a:p>
        </p:txBody>
      </p:sp>
      <p:sp>
        <p:nvSpPr>
          <p:cNvPr id="363" name="Google Shape;363;p50"/>
          <p:cNvSpPr txBox="1"/>
          <p:nvPr>
            <p:ph idx="4" type="subTitle"/>
          </p:nvPr>
        </p:nvSpPr>
        <p:spPr>
          <a:xfrm>
            <a:off x="3446925" y="1928150"/>
            <a:ext cx="2220900" cy="8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the result of an animal’s stay, which includes adoption, transfer, euthanasia, or return to owner.</a:t>
            </a:r>
            <a:endParaRPr>
              <a:latin typeface="Raleway"/>
              <a:ea typeface="Raleway"/>
              <a:cs typeface="Raleway"/>
              <a:sym typeface="Raleway"/>
            </a:endParaRPr>
          </a:p>
        </p:txBody>
      </p:sp>
      <p:sp>
        <p:nvSpPr>
          <p:cNvPr id="364" name="Google Shape;364;p50"/>
          <p:cNvSpPr txBox="1"/>
          <p:nvPr>
            <p:ph idx="5" type="ctrTitle"/>
          </p:nvPr>
        </p:nvSpPr>
        <p:spPr>
          <a:xfrm>
            <a:off x="6432350" y="1558375"/>
            <a:ext cx="1563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Adoption</a:t>
            </a:r>
            <a:endParaRPr/>
          </a:p>
        </p:txBody>
      </p:sp>
      <p:sp>
        <p:nvSpPr>
          <p:cNvPr id="365" name="Google Shape;365;p50"/>
          <p:cNvSpPr txBox="1"/>
          <p:nvPr>
            <p:ph idx="6" type="subTitle"/>
          </p:nvPr>
        </p:nvSpPr>
        <p:spPr>
          <a:xfrm>
            <a:off x="6432350" y="1928153"/>
            <a:ext cx="1563300" cy="8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the animal has found a forever home!</a:t>
            </a:r>
            <a:endParaRPr>
              <a:latin typeface="Raleway"/>
              <a:ea typeface="Raleway"/>
              <a:cs typeface="Raleway"/>
              <a:sym typeface="Raleway"/>
            </a:endParaRPr>
          </a:p>
        </p:txBody>
      </p:sp>
      <p:sp>
        <p:nvSpPr>
          <p:cNvPr id="366" name="Google Shape;366;p50"/>
          <p:cNvSpPr txBox="1"/>
          <p:nvPr>
            <p:ph idx="7" type="ctrTitle"/>
          </p:nvPr>
        </p:nvSpPr>
        <p:spPr>
          <a:xfrm>
            <a:off x="1148400" y="3218850"/>
            <a:ext cx="1563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Surrender</a:t>
            </a:r>
            <a:endParaRPr/>
          </a:p>
        </p:txBody>
      </p:sp>
      <p:sp>
        <p:nvSpPr>
          <p:cNvPr id="367" name="Google Shape;367;p50"/>
          <p:cNvSpPr txBox="1"/>
          <p:nvPr>
            <p:ph idx="8" type="subTitle"/>
          </p:nvPr>
        </p:nvSpPr>
        <p:spPr>
          <a:xfrm>
            <a:off x="806825" y="3587875"/>
            <a:ext cx="2133600" cy="8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the owner can no longer care for their animal and gives it to the shelter.</a:t>
            </a:r>
            <a:endParaRPr>
              <a:latin typeface="Raleway"/>
              <a:ea typeface="Raleway"/>
              <a:cs typeface="Raleway"/>
              <a:sym typeface="Raleway"/>
            </a:endParaRPr>
          </a:p>
        </p:txBody>
      </p:sp>
      <p:sp>
        <p:nvSpPr>
          <p:cNvPr id="368" name="Google Shape;368;p50"/>
          <p:cNvSpPr txBox="1"/>
          <p:nvPr>
            <p:ph idx="9" type="ctrTitle"/>
          </p:nvPr>
        </p:nvSpPr>
        <p:spPr>
          <a:xfrm>
            <a:off x="3790375" y="3218850"/>
            <a:ext cx="1563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Transfer</a:t>
            </a:r>
            <a:endParaRPr/>
          </a:p>
        </p:txBody>
      </p:sp>
      <p:sp>
        <p:nvSpPr>
          <p:cNvPr id="369" name="Google Shape;369;p50"/>
          <p:cNvSpPr txBox="1"/>
          <p:nvPr>
            <p:ph idx="13" type="subTitle"/>
          </p:nvPr>
        </p:nvSpPr>
        <p:spPr>
          <a:xfrm>
            <a:off x="3790380" y="3587872"/>
            <a:ext cx="1563300" cy="8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movement of care of an animal between two shelters.</a:t>
            </a:r>
            <a:endParaRPr>
              <a:latin typeface="Raleway"/>
              <a:ea typeface="Raleway"/>
              <a:cs typeface="Raleway"/>
              <a:sym typeface="Raleway"/>
            </a:endParaRPr>
          </a:p>
          <a:p>
            <a:pPr indent="0" lvl="0" marL="0" rtl="0" algn="ctr">
              <a:spcBef>
                <a:spcPts val="0"/>
              </a:spcBef>
              <a:spcAft>
                <a:spcPts val="0"/>
              </a:spcAft>
              <a:buNone/>
            </a:pPr>
            <a:r>
              <a:t/>
            </a:r>
            <a:endParaRPr>
              <a:latin typeface="Raleway"/>
              <a:ea typeface="Raleway"/>
              <a:cs typeface="Raleway"/>
              <a:sym typeface="Raleway"/>
            </a:endParaRPr>
          </a:p>
        </p:txBody>
      </p:sp>
      <p:sp>
        <p:nvSpPr>
          <p:cNvPr id="370" name="Google Shape;370;p50"/>
          <p:cNvSpPr txBox="1"/>
          <p:nvPr>
            <p:ph idx="14" type="ctrTitle"/>
          </p:nvPr>
        </p:nvSpPr>
        <p:spPr>
          <a:xfrm>
            <a:off x="6432350" y="3218850"/>
            <a:ext cx="1563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Release Rate</a:t>
            </a:r>
            <a:endParaRPr/>
          </a:p>
        </p:txBody>
      </p:sp>
      <p:sp>
        <p:nvSpPr>
          <p:cNvPr id="371" name="Google Shape;371;p50"/>
          <p:cNvSpPr txBox="1"/>
          <p:nvPr>
            <p:ph idx="15" type="subTitle"/>
          </p:nvPr>
        </p:nvSpPr>
        <p:spPr>
          <a:xfrm>
            <a:off x="6103550" y="3587875"/>
            <a:ext cx="2220900" cy="8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 of animals entering the shelter who left the shelter alive (adoption, returned to owner, transfer to another shelter)</a:t>
            </a:r>
            <a:endParaRPr>
              <a:latin typeface="Raleway"/>
              <a:ea typeface="Raleway"/>
              <a:cs typeface="Raleway"/>
              <a:sym typeface="Raleway"/>
            </a:endParaRPr>
          </a:p>
        </p:txBody>
      </p:sp>
      <p:cxnSp>
        <p:nvCxnSpPr>
          <p:cNvPr id="372" name="Google Shape;372;p50"/>
          <p:cNvCxnSpPr/>
          <p:nvPr/>
        </p:nvCxnSpPr>
        <p:spPr>
          <a:xfrm>
            <a:off x="3257775" y="1458150"/>
            <a:ext cx="0" cy="2876700"/>
          </a:xfrm>
          <a:prstGeom prst="straightConnector1">
            <a:avLst/>
          </a:prstGeom>
          <a:noFill/>
          <a:ln cap="flat" cmpd="sng" w="28575">
            <a:solidFill>
              <a:schemeClr val="accent1"/>
            </a:solidFill>
            <a:prstDash val="solid"/>
            <a:round/>
            <a:headEnd len="sm" w="sm" type="oval"/>
            <a:tailEnd len="sm" w="sm" type="oval"/>
          </a:ln>
        </p:spPr>
      </p:cxnSp>
      <p:cxnSp>
        <p:nvCxnSpPr>
          <p:cNvPr id="373" name="Google Shape;373;p50"/>
          <p:cNvCxnSpPr/>
          <p:nvPr/>
        </p:nvCxnSpPr>
        <p:spPr>
          <a:xfrm>
            <a:off x="5915250" y="1458150"/>
            <a:ext cx="0" cy="2876700"/>
          </a:xfrm>
          <a:prstGeom prst="straightConnector1">
            <a:avLst/>
          </a:prstGeom>
          <a:noFill/>
          <a:ln cap="flat" cmpd="sng" w="28575">
            <a:solidFill>
              <a:schemeClr val="accent1"/>
            </a:solidFill>
            <a:prstDash val="solid"/>
            <a:round/>
            <a:headEnd len="sm" w="sm" type="oval"/>
            <a:tailEnd len="sm" w="sm" type="oval"/>
          </a:ln>
        </p:spPr>
      </p:cxnSp>
      <p:pic>
        <p:nvPicPr>
          <p:cNvPr id="374" name="Google Shape;374;p50"/>
          <p:cNvPicPr preferRelativeResize="0"/>
          <p:nvPr/>
        </p:nvPicPr>
        <p:blipFill rotWithShape="1">
          <a:blip r:embed="rId3">
            <a:alphaModFix/>
          </a:blip>
          <a:srcRect b="62921" l="0" r="0" t="0"/>
          <a:stretch/>
        </p:blipFill>
        <p:spPr>
          <a:xfrm rot="10800000">
            <a:off x="5400675" y="0"/>
            <a:ext cx="3743325" cy="988825"/>
          </a:xfrm>
          <a:prstGeom prst="rect">
            <a:avLst/>
          </a:prstGeom>
          <a:noFill/>
          <a:ln>
            <a:noFill/>
          </a:ln>
        </p:spPr>
      </p:pic>
      <p:sp>
        <p:nvSpPr>
          <p:cNvPr id="375" name="Google Shape;375;p50"/>
          <p:cNvSpPr txBox="1"/>
          <p:nvPr>
            <p:ph type="ctrTitle"/>
          </p:nvPr>
        </p:nvSpPr>
        <p:spPr>
          <a:xfrm>
            <a:off x="1365726" y="327500"/>
            <a:ext cx="64125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nimal Center by Slidesgo">
  <a:themeElements>
    <a:clrScheme name="Simple Light">
      <a:dk1>
        <a:srgbClr val="2E2E2E"/>
      </a:dk1>
      <a:lt1>
        <a:srgbClr val="F5F5F5"/>
      </a:lt1>
      <a:dk2>
        <a:srgbClr val="595959"/>
      </a:dk2>
      <a:lt2>
        <a:srgbClr val="EEEEEE"/>
      </a:lt2>
      <a:accent1>
        <a:srgbClr val="B3B9FB"/>
      </a:accent1>
      <a:accent2>
        <a:srgbClr val="FFDB8F"/>
      </a:accent2>
      <a:accent3>
        <a:srgbClr val="9DE0EE"/>
      </a:accent3>
      <a:accent4>
        <a:srgbClr val="D2D6FD"/>
      </a:accent4>
      <a:accent5>
        <a:srgbClr val="F3E0B7"/>
      </a:accent5>
      <a:accent6>
        <a:srgbClr val="C9F0F8"/>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